
<file path=[Content_Types].xml><?xml version="1.0" encoding="utf-8"?>
<Types xmlns="http://schemas.openxmlformats.org/package/2006/content-types">
  <Default Extension="fntdata" ContentType="application/x-fontdata"/>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5" r:id="rId11"/>
    <p:sldId id="266" r:id="rId12"/>
  </p:sldIdLst>
  <p:sldSz cx="9144000" cy="6858000" type="screen4x3"/>
  <p:notesSz cx="6858000" cy="9144000"/>
  <p:embeddedFontLst>
    <p:embeddedFont>
      <p:font typeface="Arial Black" panose="020B0A04020102020204" pitchFamily="34" charset="0"/>
      <p:regular r:id="rId14"/>
      <p:bold r:id="rId1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288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3171" autoAdjust="0"/>
  </p:normalViewPr>
  <p:slideViewPr>
    <p:cSldViewPr snapToGrid="0">
      <p:cViewPr>
        <p:scale>
          <a:sx n="75" d="100"/>
          <a:sy n="75" d="100"/>
        </p:scale>
        <p:origin x="2634" y="270"/>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Hello, I’ll be presenting on the security comparisons and performance analyses of post-quantum signature algorithms. This project is cross-department, with the department of computer science, and the department of physics and energy science, and is supported by the National Science Foundation and Colorado State Bill 18-086. Our group consists of Manohar, Simeon, Pranav, </a:t>
            </a:r>
            <a:r>
              <a:rPr lang="en-US" dirty="0" err="1"/>
              <a:t>Yaroslav</a:t>
            </a:r>
            <a:r>
              <a:rPr lang="en-US" dirty="0"/>
              <a:t>, Dr. Zhou, and Dr. Chang. And this paper was accepted for publication in the ACNS 2021 conference.</a:t>
            </a:r>
            <a:endParaRPr dirty="0"/>
          </a:p>
        </p:txBody>
      </p:sp>
      <p:sp>
        <p:nvSpPr>
          <p:cNvPr id="90" name="Google Shape;90;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99c48a706_5_1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a99c48a706_5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We also had Pranav provide a demo of this research in action, which you can view in the </a:t>
            </a:r>
            <a:r>
              <a:rPr lang="en-US"/>
              <a:t>link provided</a:t>
            </a:r>
          </a:p>
          <a:p>
            <a:pPr marL="0" lvl="0" indent="0" algn="l" rtl="0">
              <a:spcBef>
                <a:spcPts val="0"/>
              </a:spcBef>
              <a:spcAft>
                <a:spcPts val="0"/>
              </a:spcAft>
              <a:buNone/>
            </a:pPr>
            <a:r>
              <a:rPr lang="en-US"/>
              <a:t>If </a:t>
            </a:r>
            <a:r>
              <a:rPr lang="en-US" dirty="0"/>
              <a:t>you’d like to discuss more or if you have any questions, feel free to contact us through emails provided, or in the discussion below, we would love to hear from you.</a:t>
            </a: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91f7b64b47_6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91f7b64b47_6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That concludes our presentation. The ACNS 2021 conference will be held June 21</a:t>
            </a:r>
            <a:r>
              <a:rPr lang="en-US" baseline="30000" dirty="0"/>
              <a:t>st</a:t>
            </a:r>
            <a:r>
              <a:rPr lang="en-US" dirty="0"/>
              <a:t> 2021, so be on the lookout for our publication. Thanks for listening!</a:t>
            </a: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a8a023a7e3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a8a023a7e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So what is a digital signature algorithm? Let’s say you’d like to login to banking website, then you’ll see the little lock icon next to the URL, this is basically saying that a signature is being used to ensure the authenticity of the data being transmitted. A digital signature algorithm must have integrity, authenticity, and non-repudiation. Let’s say that Alice would like to send a “Hello World” message to Bob, then a digital signature algorithm can be used to generate a public-private key pair, use the private key to sign the hello world message and generate a signature. Then the signature and hello world message will be sent over the internet to Bob. When Bob receives the message, he will use the public key to verify that the message is authentic using the signature, because since it’s sent over the internet, the message can be tampered with, but this gives us a way to ensure that the message is cryptographically secure. The private key is only known by Alice, because it grants the power to sign the message, the public key can be known by anyone since it can only be used to verify validity</a:t>
            </a: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a989306b6a_1_1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a989306b6a_1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current signature standards are RSA and ECDSA, however these are insecure against a quantum computer using Shor’s algorithm. So back in 2016 NIST released a call for proposals asking people to submit quantum-resistant algorithms. And throughout the years the submissions have been filtered down, just recently in July of this year the phase 1 of standardization began, and only three finalist algorithms were left standing: </a:t>
            </a:r>
            <a:r>
              <a:rPr lang="en-US" dirty="0" err="1"/>
              <a:t>Dilithium</a:t>
            </a:r>
            <a:r>
              <a:rPr lang="en-US" dirty="0"/>
              <a:t>, Falcon, and Rainbow.</a:t>
            </a:r>
          </a:p>
          <a:p>
            <a:pPr marL="0" lvl="0" indent="0" algn="l" rtl="0">
              <a:spcBef>
                <a:spcPts val="0"/>
              </a:spcBef>
              <a:spcAft>
                <a:spcPts val="0"/>
              </a:spcAft>
              <a:buNone/>
            </a:pPr>
            <a:r>
              <a:rPr lang="en-US" dirty="0"/>
              <a:t>So if you look in that timeline, early 2022 will be the phase 2 of standardization , where only one algorithm will remain, and this one will be standardized.</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 three finalists: </a:t>
            </a:r>
            <a:r>
              <a:rPr lang="en-US" dirty="0" err="1"/>
              <a:t>Dilithium</a:t>
            </a:r>
            <a:r>
              <a:rPr lang="en-US" dirty="0"/>
              <a:t>, Falcon, and Rainbow are families of algorithms, so they each provide different levels of security that optimize different parameters.</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a141d3b02b_0_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a141d3b02b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Our problem statement is that as of right now there is no easy way to compare between these algorithms, to see which are optimal. If you want to secure an application from quantum computing, there’s not a whole lot of insight about how to do it, which algorithms are more secure, which run faster, and so on. Since </a:t>
            </a:r>
            <a:r>
              <a:rPr lang="en-US" dirty="0" err="1"/>
              <a:t>Dilithium</a:t>
            </a:r>
            <a:r>
              <a:rPr lang="en-US" dirty="0"/>
              <a:t> and Falcon speak in qubits, and Rainbow speaks in quantum gates, this makes the task much more difficult. So our work fills these gaps by making security, performance, and size comparison visualizations.</a:t>
            </a: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a8a023a7e3_0_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a8a023a7e3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For our contributions, firstly we compare the size overheads with the security of each algorithm.</a:t>
            </a:r>
          </a:p>
          <a:p>
            <a:pPr marL="0" lvl="0" indent="0" algn="l" rtl="0">
              <a:spcBef>
                <a:spcPts val="0"/>
              </a:spcBef>
              <a:spcAft>
                <a:spcPts val="0"/>
              </a:spcAft>
              <a:buNone/>
            </a:pPr>
            <a:r>
              <a:rPr lang="en-US" dirty="0"/>
              <a:t>The x axis is the size consisting of the public key and signature, in bytes.  The y-axis quantifies the security of how difficult it is to break such an algorithm, where qubits are ran on a quantum computer and bits are ran on a classical computer. These plots compare </a:t>
            </a:r>
            <a:r>
              <a:rPr lang="en-US" dirty="0" err="1"/>
              <a:t>Dilithium</a:t>
            </a:r>
            <a:r>
              <a:rPr lang="en-US" dirty="0"/>
              <a:t> and Falcon…</a:t>
            </a: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a989306b6a_1_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a989306b6a_1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And these plots compare Rainbow and </a:t>
            </a:r>
            <a:r>
              <a:rPr lang="en-US" dirty="0" err="1"/>
              <a:t>GeMSS</a:t>
            </a:r>
            <a:r>
              <a:rPr lang="en-US" dirty="0"/>
              <a:t>, using classical gates and quantum gates. So from these, we can see that Rainbow outperforms </a:t>
            </a:r>
            <a:r>
              <a:rPr lang="en-US" dirty="0" err="1"/>
              <a:t>GeMSS</a:t>
            </a:r>
            <a:r>
              <a:rPr lang="en-US" dirty="0"/>
              <a:t> in public keys, because the size overhead is smaller while the security in gates and quantum gates are both greater. The goal in these plots is to minimize the x value, or bytes, and maximize the y value, which is the security.</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a989306b6a_1_7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a989306b6a_1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We perform a depth-width comparison across all algorithms as well, using the universal quantum gate model, and quantum annealing model. The DW cost is basically the total number of gate operations required to run each algorithm, and this is done because it combines all three finalist algorithms into a unit that can be compared. As you can see </a:t>
            </a:r>
            <a:r>
              <a:rPr lang="en-US" dirty="0" err="1"/>
              <a:t>Dilithium</a:t>
            </a:r>
            <a:r>
              <a:rPr lang="en-US" dirty="0"/>
              <a:t> 2 has the lowest DW costs, followed by Falcon 512. Rainbow </a:t>
            </a:r>
            <a:r>
              <a:rPr lang="en-US" dirty="0" err="1"/>
              <a:t>Vc</a:t>
            </a:r>
            <a:r>
              <a:rPr lang="en-US" dirty="0"/>
              <a:t> Classic has the highest DW costs.</a:t>
            </a: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a989306b6a_1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a989306b6a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We run a performance analysis on all the algorithms, by varying the message lengths between 1 and </a:t>
            </a:r>
            <a:r>
              <a:rPr lang="en-US" b="0" i="0" u="none" strike="noStrike" dirty="0">
                <a:solidFill>
                  <a:srgbClr val="444444"/>
                </a:solidFill>
                <a:effectLst/>
                <a:latin typeface="-apple-system"/>
              </a:rPr>
              <a:t>100 million bytes (or 100 megabytes). We take a new sample for every power of 10. As expected we can see the time that it takes each algorithm to run increases as we increase the message size, but they also increase at different rates. So the next step was to link the points together by computing the equations for lines of best fit. Then for the analysis, we found that in order to optimize runtime (i.e. get the minimum of all the lines), it’s actually have a conditional between two of the algorithms. We found that in order to optimize performance, you should use Rainbow if the message length is greater than 387 , 578 bytes, otherwise for smaller messages we recommend using </a:t>
            </a:r>
            <a:r>
              <a:rPr lang="en-US" b="0" i="0" u="none" strike="noStrike" dirty="0" err="1">
                <a:solidFill>
                  <a:srgbClr val="444444"/>
                </a:solidFill>
                <a:effectLst/>
                <a:latin typeface="-apple-system"/>
              </a:rPr>
              <a:t>Dilithium</a:t>
            </a:r>
            <a:endParaRPr lang="en-US" b="0" i="0" u="none" strike="noStrike" dirty="0">
              <a:solidFill>
                <a:srgbClr val="444444"/>
              </a:solidFill>
              <a:effectLst/>
              <a:latin typeface="-apple-system"/>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8a023a7e3_0_2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8a023a7e3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As for our our future research, currently we are implementing these digital signature schemes into QUIC, and Bitcoin. So QUIC is a transport layer networking protocol created by Google, and Bitcoin is the first, and most popular cryptocurrency, with a market capitalization of 200 billion dollars. Despite the popularity, these two applications depend on signature schemes that are not quantum resistant… and as quantum computing becomes more feasible in every-day use, these applications will become more insecure, and that’s why we’re currently integrating these post-quantum signature algorithms into these applications, to make them future proof.</a:t>
            </a: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4"/>
        <p:cNvGrpSpPr/>
        <p:nvPr/>
      </p:nvGrpSpPr>
      <p:grpSpPr>
        <a:xfrm>
          <a:off x="0" y="0"/>
          <a:ext cx="0" cy="0"/>
          <a:chOff x="0" y="0"/>
          <a:chExt cx="0" cy="0"/>
        </a:xfrm>
      </p:grpSpPr>
      <p:sp>
        <p:nvSpPr>
          <p:cNvPr id="15" name="Google Shape;15;p2"/>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Clr>
                <a:schemeClr val="dk1"/>
              </a:buClr>
              <a:buSzPts val="40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 name="Google Shape;16;p2"/>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Autofit/>
          </a:bodyPr>
          <a:lstStyle>
            <a:lvl1pPr lvl="0" algn="ctr">
              <a:spcBef>
                <a:spcPts val="560"/>
              </a:spcBef>
              <a:spcAft>
                <a:spcPts val="0"/>
              </a:spcAft>
              <a:buClr>
                <a:srgbClr val="888888"/>
              </a:buClr>
              <a:buSzPts val="28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17" name="Google Shape;17;p2"/>
          <p:cNvSpPr txBox="1">
            <a:spLocks noGrp="1"/>
          </p:cNvSpPr>
          <p:nvPr>
            <p:ph type="dt" idx="10"/>
          </p:nvPr>
        </p:nvSpPr>
        <p:spPr>
          <a:xfrm>
            <a:off x="381000" y="5807075"/>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 name="Google Shape;18;p2"/>
          <p:cNvSpPr txBox="1">
            <a:spLocks noGrp="1"/>
          </p:cNvSpPr>
          <p:nvPr>
            <p:ph type="ftr" idx="11"/>
          </p:nvPr>
        </p:nvSpPr>
        <p:spPr>
          <a:xfrm>
            <a:off x="3124200" y="5807075"/>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2"/>
          <p:cNvSpPr txBox="1">
            <a:spLocks noGrp="1"/>
          </p:cNvSpPr>
          <p:nvPr>
            <p:ph type="sldNum" idx="12"/>
          </p:nvPr>
        </p:nvSpPr>
        <p:spPr>
          <a:xfrm>
            <a:off x="6629400" y="5807075"/>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9"/>
        <p:cNvGrpSpPr/>
        <p:nvPr/>
      </p:nvGrpSpPr>
      <p:grpSpPr>
        <a:xfrm>
          <a:off x="0" y="0"/>
          <a:ext cx="0" cy="0"/>
          <a:chOff x="0" y="0"/>
          <a:chExt cx="0" cy="0"/>
        </a:xfrm>
      </p:grpSpPr>
      <p:sp>
        <p:nvSpPr>
          <p:cNvPr id="70" name="Google Shape;70;p11"/>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Clr>
                <a:schemeClr val="dk1"/>
              </a:buClr>
              <a:buSzPts val="2000"/>
              <a:buFont typeface="Arial"/>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1" name="Google Shape;71;p11"/>
          <p:cNvSpPr>
            <a:spLocks noGrp="1"/>
          </p:cNvSpPr>
          <p:nvPr>
            <p:ph type="pic" idx="2"/>
          </p:nvPr>
        </p:nvSpPr>
        <p:spPr>
          <a:xfrm>
            <a:off x="1792288" y="612775"/>
            <a:ext cx="5486400" cy="4114800"/>
          </a:xfrm>
          <a:prstGeom prst="rect">
            <a:avLst/>
          </a:prstGeom>
          <a:noFill/>
          <a:ln>
            <a:noFill/>
          </a:ln>
        </p:spPr>
        <p:txBody>
          <a:bodyPr spcFirstLastPara="1" wrap="square" lIns="91425" tIns="45700" rIns="91425" bIns="45700" anchor="t" anchorCtr="0">
            <a:noAutofit/>
          </a:bodyPr>
          <a:lstStyle>
            <a:lvl1pPr marR="0" lvl="0" algn="l" rtl="0">
              <a:spcBef>
                <a:spcPts val="640"/>
              </a:spcBef>
              <a:spcAft>
                <a:spcPts val="0"/>
              </a:spcAft>
              <a:buClr>
                <a:schemeClr val="dk1"/>
              </a:buClr>
              <a:buSzPts val="3200"/>
              <a:buFont typeface="Arial"/>
              <a:buNone/>
              <a:defRPr sz="3200" b="0" i="0" u="none" strike="noStrike" cap="none">
                <a:solidFill>
                  <a:schemeClr val="dk1"/>
                </a:solidFill>
                <a:latin typeface="Arial Black"/>
                <a:ea typeface="Arial Black"/>
                <a:cs typeface="Arial Black"/>
                <a:sym typeface="Arial Black"/>
              </a:defRPr>
            </a:lvl1pPr>
            <a:lvl2pPr marR="0" lvl="1" algn="l" rtl="0">
              <a:spcBef>
                <a:spcPts val="56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spcBef>
                <a:spcPts val="480"/>
              </a:spcBef>
              <a:spcAft>
                <a:spcPts val="0"/>
              </a:spcAft>
              <a:buClr>
                <a:schemeClr val="dk1"/>
              </a:buClr>
              <a:buSzPts val="2400"/>
              <a:buFont typeface="Arial"/>
              <a:buNone/>
              <a:defRPr sz="2400" b="1" i="1" u="none" strike="noStrike" cap="none">
                <a:solidFill>
                  <a:schemeClr val="dk1"/>
                </a:solidFill>
                <a:latin typeface="Arial"/>
                <a:ea typeface="Arial"/>
                <a:cs typeface="Arial"/>
                <a:sym typeface="Arial"/>
              </a:defRPr>
            </a:lvl3pPr>
            <a:lvl4pPr marR="0" lvl="3"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4pPr>
            <a:lvl5pPr marR="0" lvl="4"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5pPr>
            <a:lvl6pPr marR="0" lvl="5"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6pPr>
            <a:lvl7pPr marR="0" lvl="6"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7pPr>
            <a:lvl8pPr marR="0" lvl="7"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8pPr>
            <a:lvl9pPr marR="0" lvl="8"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9pPr>
          </a:lstStyle>
          <a:p>
            <a:endParaRPr/>
          </a:p>
        </p:txBody>
      </p:sp>
      <p:sp>
        <p:nvSpPr>
          <p:cNvPr id="72" name="Google Shape;72;p11"/>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73" name="Google Shape;73;p11"/>
          <p:cNvSpPr txBox="1">
            <a:spLocks noGrp="1"/>
          </p:cNvSpPr>
          <p:nvPr>
            <p:ph type="dt" idx="10"/>
          </p:nvPr>
        </p:nvSpPr>
        <p:spPr>
          <a:xfrm>
            <a:off x="381000" y="5807075"/>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4" name="Google Shape;74;p11"/>
          <p:cNvSpPr txBox="1">
            <a:spLocks noGrp="1"/>
          </p:cNvSpPr>
          <p:nvPr>
            <p:ph type="ftr" idx="11"/>
          </p:nvPr>
        </p:nvSpPr>
        <p:spPr>
          <a:xfrm>
            <a:off x="3124200" y="5807075"/>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5" name="Google Shape;75;p11"/>
          <p:cNvSpPr txBox="1">
            <a:spLocks noGrp="1"/>
          </p:cNvSpPr>
          <p:nvPr>
            <p:ph type="sldNum" idx="12"/>
          </p:nvPr>
        </p:nvSpPr>
        <p:spPr>
          <a:xfrm>
            <a:off x="6629400" y="5807075"/>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6"/>
        <p:cNvGrpSpPr/>
        <p:nvPr/>
      </p:nvGrpSpPr>
      <p:grpSpPr>
        <a:xfrm>
          <a:off x="0" y="0"/>
          <a:ext cx="0" cy="0"/>
          <a:chOff x="0" y="0"/>
          <a:chExt cx="0" cy="0"/>
        </a:xfrm>
      </p:grpSpPr>
      <p:sp>
        <p:nvSpPr>
          <p:cNvPr id="77" name="Google Shape;77;p12"/>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8" name="Google Shape;78;p12"/>
          <p:cNvSpPr txBox="1">
            <a:spLocks noGrp="1"/>
          </p:cNvSpPr>
          <p:nvPr>
            <p:ph type="body" idx="1"/>
          </p:nvPr>
        </p:nvSpPr>
        <p:spPr>
          <a:xfrm rot="5400000">
            <a:off x="2362200" y="-304799"/>
            <a:ext cx="4419600" cy="8229600"/>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9" name="Google Shape;79;p12"/>
          <p:cNvSpPr txBox="1">
            <a:spLocks noGrp="1"/>
          </p:cNvSpPr>
          <p:nvPr>
            <p:ph type="dt" idx="10"/>
          </p:nvPr>
        </p:nvSpPr>
        <p:spPr>
          <a:xfrm>
            <a:off x="381000" y="5807075"/>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12"/>
          <p:cNvSpPr txBox="1">
            <a:spLocks noGrp="1"/>
          </p:cNvSpPr>
          <p:nvPr>
            <p:ph type="ftr" idx="11"/>
          </p:nvPr>
        </p:nvSpPr>
        <p:spPr>
          <a:xfrm>
            <a:off x="3124200" y="5807075"/>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1" name="Google Shape;81;p12"/>
          <p:cNvSpPr txBox="1">
            <a:spLocks noGrp="1"/>
          </p:cNvSpPr>
          <p:nvPr>
            <p:ph type="sldNum" idx="12"/>
          </p:nvPr>
        </p:nvSpPr>
        <p:spPr>
          <a:xfrm>
            <a:off x="6629400" y="5807075"/>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2"/>
        <p:cNvGrpSpPr/>
        <p:nvPr/>
      </p:nvGrpSpPr>
      <p:grpSpPr>
        <a:xfrm>
          <a:off x="0" y="0"/>
          <a:ext cx="0" cy="0"/>
          <a:chOff x="0" y="0"/>
          <a:chExt cx="0" cy="0"/>
        </a:xfrm>
      </p:grpSpPr>
      <p:sp>
        <p:nvSpPr>
          <p:cNvPr id="83" name="Google Shape;83;p13"/>
          <p:cNvSpPr txBox="1">
            <a:spLocks noGrp="1"/>
          </p:cNvSpPr>
          <p:nvPr>
            <p:ph type="title"/>
          </p:nvPr>
        </p:nvSpPr>
        <p:spPr>
          <a:xfrm rot="5400000">
            <a:off x="4732337" y="2171700"/>
            <a:ext cx="5851525" cy="20574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4" name="Google Shape;84;p13"/>
          <p:cNvSpPr txBox="1">
            <a:spLocks noGrp="1"/>
          </p:cNvSpPr>
          <p:nvPr>
            <p:ph type="body" idx="1"/>
          </p:nvPr>
        </p:nvSpPr>
        <p:spPr>
          <a:xfrm rot="5400000">
            <a:off x="541338" y="190501"/>
            <a:ext cx="5851525" cy="6019800"/>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85" name="Google Shape;85;p13"/>
          <p:cNvSpPr txBox="1">
            <a:spLocks noGrp="1"/>
          </p:cNvSpPr>
          <p:nvPr>
            <p:ph type="dt" idx="10"/>
          </p:nvPr>
        </p:nvSpPr>
        <p:spPr>
          <a:xfrm>
            <a:off x="381000" y="5807075"/>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6" name="Google Shape;86;p13"/>
          <p:cNvSpPr txBox="1">
            <a:spLocks noGrp="1"/>
          </p:cNvSpPr>
          <p:nvPr>
            <p:ph type="ftr" idx="11"/>
          </p:nvPr>
        </p:nvSpPr>
        <p:spPr>
          <a:xfrm>
            <a:off x="3124200" y="5807075"/>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7" name="Google Shape;87;p13"/>
          <p:cNvSpPr txBox="1">
            <a:spLocks noGrp="1"/>
          </p:cNvSpPr>
          <p:nvPr>
            <p:ph type="sldNum" idx="12"/>
          </p:nvPr>
        </p:nvSpPr>
        <p:spPr>
          <a:xfrm>
            <a:off x="6629400" y="5807075"/>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0"/>
        <p:cNvGrpSpPr/>
        <p:nvPr/>
      </p:nvGrpSpPr>
      <p:grpSpPr>
        <a:xfrm>
          <a:off x="0" y="0"/>
          <a:ext cx="0" cy="0"/>
          <a:chOff x="0" y="0"/>
          <a:chExt cx="0" cy="0"/>
        </a:xfrm>
      </p:grpSpPr>
      <p:sp>
        <p:nvSpPr>
          <p:cNvPr id="21" name="Google Shape;21;p3"/>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2" name="Google Shape;22;p3"/>
          <p:cNvSpPr txBox="1">
            <a:spLocks noGrp="1"/>
          </p:cNvSpPr>
          <p:nvPr>
            <p:ph type="body" idx="1"/>
          </p:nvPr>
        </p:nvSpPr>
        <p:spPr>
          <a:xfrm>
            <a:off x="457200" y="1600201"/>
            <a:ext cx="8229600" cy="4419600"/>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3" name="Google Shape;23;p3"/>
          <p:cNvSpPr txBox="1">
            <a:spLocks noGrp="1"/>
          </p:cNvSpPr>
          <p:nvPr>
            <p:ph type="dt" idx="10"/>
          </p:nvPr>
        </p:nvSpPr>
        <p:spPr>
          <a:xfrm>
            <a:off x="381000" y="5807075"/>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 name="Google Shape;24;p3"/>
          <p:cNvSpPr txBox="1">
            <a:spLocks noGrp="1"/>
          </p:cNvSpPr>
          <p:nvPr>
            <p:ph type="ftr" idx="11"/>
          </p:nvPr>
        </p:nvSpPr>
        <p:spPr>
          <a:xfrm>
            <a:off x="3124200" y="5807075"/>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3"/>
          <p:cNvSpPr txBox="1">
            <a:spLocks noGrp="1"/>
          </p:cNvSpPr>
          <p:nvPr>
            <p:ph type="sldNum" idx="12"/>
          </p:nvPr>
        </p:nvSpPr>
        <p:spPr>
          <a:xfrm>
            <a:off x="6629400" y="5807075"/>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pic>
        <p:nvPicPr>
          <p:cNvPr id="26" name="Google Shape;26;p3"/>
          <p:cNvPicPr preferRelativeResize="0"/>
          <p:nvPr/>
        </p:nvPicPr>
        <p:blipFill>
          <a:blip r:embed="rId2">
            <a:alphaModFix amt="10000"/>
          </a:blip>
          <a:stretch>
            <a:fillRect/>
          </a:stretch>
        </p:blipFill>
        <p:spPr>
          <a:xfrm>
            <a:off x="7470675" y="274650"/>
            <a:ext cx="1325550" cy="132555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27"/>
        <p:cNvGrpSpPr/>
        <p:nvPr/>
      </p:nvGrpSpPr>
      <p:grpSpPr>
        <a:xfrm>
          <a:off x="0" y="0"/>
          <a:ext cx="0" cy="0"/>
          <a:chOff x="0" y="0"/>
          <a:chExt cx="0" cy="0"/>
        </a:xfrm>
      </p:grpSpPr>
      <p:sp>
        <p:nvSpPr>
          <p:cNvPr id="28" name="Google Shape;28;p4"/>
          <p:cNvSpPr/>
          <p:nvPr/>
        </p:nvSpPr>
        <p:spPr>
          <a:xfrm>
            <a:off x="0" y="0"/>
            <a:ext cx="9144000" cy="6858000"/>
          </a:xfrm>
          <a:prstGeom prst="rect">
            <a:avLst/>
          </a:prstGeom>
          <a:solidFill>
            <a:schemeClr val="dk1"/>
          </a:solidFill>
          <a:ln w="9525" cap="flat" cmpd="sng">
            <a:solidFill>
              <a:schemeClr val="dk1"/>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29" name="Google Shape;29;p4" descr="UCCS Signature - Reverse.eps"/>
          <p:cNvPicPr preferRelativeResize="0"/>
          <p:nvPr/>
        </p:nvPicPr>
        <p:blipFill rotWithShape="1">
          <a:blip r:embed="rId2">
            <a:alphaModFix/>
          </a:blip>
          <a:srcRect/>
          <a:stretch/>
        </p:blipFill>
        <p:spPr>
          <a:xfrm>
            <a:off x="876300" y="2612572"/>
            <a:ext cx="7391400" cy="1023257"/>
          </a:xfrm>
          <a:prstGeom prst="rect">
            <a:avLst/>
          </a:prstGeom>
          <a:noFill/>
          <a:ln>
            <a:noFill/>
          </a:ln>
        </p:spPr>
      </p:pic>
      <p:pic>
        <p:nvPicPr>
          <p:cNvPr id="30" name="Google Shape;30;p4" descr="CU System logo Reverse.eps"/>
          <p:cNvPicPr preferRelativeResize="0"/>
          <p:nvPr/>
        </p:nvPicPr>
        <p:blipFill rotWithShape="1">
          <a:blip r:embed="rId3">
            <a:alphaModFix/>
          </a:blip>
          <a:srcRect/>
          <a:stretch/>
        </p:blipFill>
        <p:spPr>
          <a:xfrm>
            <a:off x="2362200" y="4328564"/>
            <a:ext cx="4939748" cy="1005436"/>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1"/>
        <p:cNvGrpSpPr/>
        <p:nvPr/>
      </p:nvGrpSpPr>
      <p:grpSpPr>
        <a:xfrm>
          <a:off x="0" y="0"/>
          <a:ext cx="0" cy="0"/>
          <a:chOff x="0" y="0"/>
          <a:chExt cx="0" cy="0"/>
        </a:xfrm>
      </p:grpSpPr>
      <p:sp>
        <p:nvSpPr>
          <p:cNvPr id="32" name="Google Shape;32;p5"/>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Clr>
                <a:schemeClr val="dk1"/>
              </a:buClr>
              <a:buSzPts val="4000"/>
              <a:buFont typeface="Arial"/>
              <a:buNone/>
              <a:defRPr sz="40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3" name="Google Shape;33;p5"/>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Autofit/>
          </a:bodyPr>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
        <p:nvSpPr>
          <p:cNvPr id="34" name="Google Shape;34;p5"/>
          <p:cNvSpPr txBox="1">
            <a:spLocks noGrp="1"/>
          </p:cNvSpPr>
          <p:nvPr>
            <p:ph type="dt" idx="10"/>
          </p:nvPr>
        </p:nvSpPr>
        <p:spPr>
          <a:xfrm>
            <a:off x="381000" y="5807075"/>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5"/>
          <p:cNvSpPr txBox="1">
            <a:spLocks noGrp="1"/>
          </p:cNvSpPr>
          <p:nvPr>
            <p:ph type="ftr" idx="11"/>
          </p:nvPr>
        </p:nvSpPr>
        <p:spPr>
          <a:xfrm>
            <a:off x="3124200" y="5807075"/>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 name="Google Shape;36;p5"/>
          <p:cNvSpPr txBox="1">
            <a:spLocks noGrp="1"/>
          </p:cNvSpPr>
          <p:nvPr>
            <p:ph type="sldNum" idx="12"/>
          </p:nvPr>
        </p:nvSpPr>
        <p:spPr>
          <a:xfrm>
            <a:off x="6629400" y="5807075"/>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7"/>
        <p:cNvGrpSpPr/>
        <p:nvPr/>
      </p:nvGrpSpPr>
      <p:grpSpPr>
        <a:xfrm>
          <a:off x="0" y="0"/>
          <a:ext cx="0" cy="0"/>
          <a:chOff x="0" y="0"/>
          <a:chExt cx="0" cy="0"/>
        </a:xfrm>
      </p:grpSpPr>
      <p:sp>
        <p:nvSpPr>
          <p:cNvPr id="38" name="Google Shape;38;p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9" name="Google Shape;39;p6"/>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40" name="Google Shape;40;p6"/>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41" name="Google Shape;41;p6"/>
          <p:cNvSpPr txBox="1">
            <a:spLocks noGrp="1"/>
          </p:cNvSpPr>
          <p:nvPr>
            <p:ph type="dt" idx="10"/>
          </p:nvPr>
        </p:nvSpPr>
        <p:spPr>
          <a:xfrm>
            <a:off x="381000" y="5807075"/>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6"/>
          <p:cNvSpPr txBox="1">
            <a:spLocks noGrp="1"/>
          </p:cNvSpPr>
          <p:nvPr>
            <p:ph type="ftr" idx="11"/>
          </p:nvPr>
        </p:nvSpPr>
        <p:spPr>
          <a:xfrm>
            <a:off x="3124200" y="5807075"/>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6"/>
          <p:cNvSpPr txBox="1">
            <a:spLocks noGrp="1"/>
          </p:cNvSpPr>
          <p:nvPr>
            <p:ph type="sldNum" idx="12"/>
          </p:nvPr>
        </p:nvSpPr>
        <p:spPr>
          <a:xfrm>
            <a:off x="6629400" y="5807075"/>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4"/>
        <p:cNvGrpSpPr/>
        <p:nvPr/>
      </p:nvGrpSpPr>
      <p:grpSpPr>
        <a:xfrm>
          <a:off x="0" y="0"/>
          <a:ext cx="0" cy="0"/>
          <a:chOff x="0" y="0"/>
          <a:chExt cx="0" cy="0"/>
        </a:xfrm>
      </p:grpSpPr>
      <p:sp>
        <p:nvSpPr>
          <p:cNvPr id="45" name="Google Shape;45;p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Clr>
                <a:schemeClr val="dk1"/>
              </a:buClr>
              <a:buSzPts val="40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6" name="Google Shape;46;p7"/>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7" name="Google Shape;47;p7"/>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8" name="Google Shape;48;p7"/>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9" name="Google Shape;49;p7"/>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50" name="Google Shape;50;p7"/>
          <p:cNvSpPr txBox="1">
            <a:spLocks noGrp="1"/>
          </p:cNvSpPr>
          <p:nvPr>
            <p:ph type="dt" idx="10"/>
          </p:nvPr>
        </p:nvSpPr>
        <p:spPr>
          <a:xfrm>
            <a:off x="381000" y="5807075"/>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7"/>
          <p:cNvSpPr txBox="1">
            <a:spLocks noGrp="1"/>
          </p:cNvSpPr>
          <p:nvPr>
            <p:ph type="ftr" idx="11"/>
          </p:nvPr>
        </p:nvSpPr>
        <p:spPr>
          <a:xfrm>
            <a:off x="3124200" y="5807075"/>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7"/>
          <p:cNvSpPr txBox="1">
            <a:spLocks noGrp="1"/>
          </p:cNvSpPr>
          <p:nvPr>
            <p:ph type="sldNum" idx="12"/>
          </p:nvPr>
        </p:nvSpPr>
        <p:spPr>
          <a:xfrm>
            <a:off x="6629400" y="5807075"/>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3"/>
        <p:cNvGrpSpPr/>
        <p:nvPr/>
      </p:nvGrpSpPr>
      <p:grpSpPr>
        <a:xfrm>
          <a:off x="0" y="0"/>
          <a:ext cx="0" cy="0"/>
          <a:chOff x="0" y="0"/>
          <a:chExt cx="0" cy="0"/>
        </a:xfrm>
      </p:grpSpPr>
      <p:sp>
        <p:nvSpPr>
          <p:cNvPr id="54" name="Google Shape;54;p8"/>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5" name="Google Shape;55;p8"/>
          <p:cNvSpPr txBox="1">
            <a:spLocks noGrp="1"/>
          </p:cNvSpPr>
          <p:nvPr>
            <p:ph type="dt" idx="10"/>
          </p:nvPr>
        </p:nvSpPr>
        <p:spPr>
          <a:xfrm>
            <a:off x="381000" y="5807075"/>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8"/>
          <p:cNvSpPr txBox="1">
            <a:spLocks noGrp="1"/>
          </p:cNvSpPr>
          <p:nvPr>
            <p:ph type="ftr" idx="11"/>
          </p:nvPr>
        </p:nvSpPr>
        <p:spPr>
          <a:xfrm>
            <a:off x="3124200" y="5807075"/>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8"/>
          <p:cNvSpPr txBox="1">
            <a:spLocks noGrp="1"/>
          </p:cNvSpPr>
          <p:nvPr>
            <p:ph type="sldNum" idx="12"/>
          </p:nvPr>
        </p:nvSpPr>
        <p:spPr>
          <a:xfrm>
            <a:off x="6629400" y="5807075"/>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8"/>
        <p:cNvGrpSpPr/>
        <p:nvPr/>
      </p:nvGrpSpPr>
      <p:grpSpPr>
        <a:xfrm>
          <a:off x="0" y="0"/>
          <a:ext cx="0" cy="0"/>
          <a:chOff x="0" y="0"/>
          <a:chExt cx="0" cy="0"/>
        </a:xfrm>
      </p:grpSpPr>
      <p:sp>
        <p:nvSpPr>
          <p:cNvPr id="59" name="Google Shape;59;p9"/>
          <p:cNvSpPr txBox="1">
            <a:spLocks noGrp="1"/>
          </p:cNvSpPr>
          <p:nvPr>
            <p:ph type="dt" idx="10"/>
          </p:nvPr>
        </p:nvSpPr>
        <p:spPr>
          <a:xfrm>
            <a:off x="381000" y="5807075"/>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9"/>
          <p:cNvSpPr txBox="1">
            <a:spLocks noGrp="1"/>
          </p:cNvSpPr>
          <p:nvPr>
            <p:ph type="ftr" idx="11"/>
          </p:nvPr>
        </p:nvSpPr>
        <p:spPr>
          <a:xfrm>
            <a:off x="3124200" y="5807075"/>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1" name="Google Shape;61;p9"/>
          <p:cNvSpPr txBox="1">
            <a:spLocks noGrp="1"/>
          </p:cNvSpPr>
          <p:nvPr>
            <p:ph type="sldNum" idx="12"/>
          </p:nvPr>
        </p:nvSpPr>
        <p:spPr>
          <a:xfrm>
            <a:off x="6629400" y="5807075"/>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2"/>
        <p:cNvGrpSpPr/>
        <p:nvPr/>
      </p:nvGrpSpPr>
      <p:grpSpPr>
        <a:xfrm>
          <a:off x="0" y="0"/>
          <a:ext cx="0" cy="0"/>
          <a:chOff x="0" y="0"/>
          <a:chExt cx="0" cy="0"/>
        </a:xfrm>
      </p:grpSpPr>
      <p:sp>
        <p:nvSpPr>
          <p:cNvPr id="63" name="Google Shape;63;p10"/>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Clr>
                <a:schemeClr val="dk1"/>
              </a:buClr>
              <a:buSzPts val="2000"/>
              <a:buFont typeface="Arial"/>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4" name="Google Shape;64;p10"/>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65" name="Google Shape;65;p10"/>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6" name="Google Shape;66;p10"/>
          <p:cNvSpPr txBox="1">
            <a:spLocks noGrp="1"/>
          </p:cNvSpPr>
          <p:nvPr>
            <p:ph type="dt" idx="10"/>
          </p:nvPr>
        </p:nvSpPr>
        <p:spPr>
          <a:xfrm>
            <a:off x="381000" y="5807075"/>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10"/>
          <p:cNvSpPr txBox="1">
            <a:spLocks noGrp="1"/>
          </p:cNvSpPr>
          <p:nvPr>
            <p:ph type="ftr" idx="11"/>
          </p:nvPr>
        </p:nvSpPr>
        <p:spPr>
          <a:xfrm>
            <a:off x="3124200" y="5807075"/>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8" name="Google Shape;68;p10"/>
          <p:cNvSpPr txBox="1">
            <a:spLocks noGrp="1"/>
          </p:cNvSpPr>
          <p:nvPr>
            <p:ph type="sldNum" idx="12"/>
          </p:nvPr>
        </p:nvSpPr>
        <p:spPr>
          <a:xfrm>
            <a:off x="6629400" y="5807075"/>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Clr>
                <a:schemeClr val="dk1"/>
              </a:buClr>
              <a:buSzPts val="4000"/>
              <a:buFont typeface="Arial"/>
              <a:buNone/>
              <a:defRPr sz="4000" b="0"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
          <p:cNvSpPr txBox="1">
            <a:spLocks noGrp="1"/>
          </p:cNvSpPr>
          <p:nvPr>
            <p:ph type="body" idx="1"/>
          </p:nvPr>
        </p:nvSpPr>
        <p:spPr>
          <a:xfrm>
            <a:off x="457200" y="1600201"/>
            <a:ext cx="8229600" cy="4419600"/>
          </a:xfrm>
          <a:prstGeom prst="rect">
            <a:avLst/>
          </a:prstGeom>
          <a:noFill/>
          <a:ln>
            <a:noFill/>
          </a:ln>
        </p:spPr>
        <p:txBody>
          <a:bodyPr spcFirstLastPara="1" wrap="square" lIns="91425" tIns="45700" rIns="91425" bIns="45700" anchor="t" anchorCtr="0">
            <a:noAutofit/>
          </a:bodyPr>
          <a:lstStyle>
            <a:lvl1pPr marL="457200" marR="0" lvl="0" indent="-406400" algn="l" rtl="0">
              <a:spcBef>
                <a:spcPts val="560"/>
              </a:spcBef>
              <a:spcAft>
                <a:spcPts val="0"/>
              </a:spcAft>
              <a:buClr>
                <a:schemeClr val="dk1"/>
              </a:buClr>
              <a:buSzPts val="2800"/>
              <a:buFont typeface="Arial"/>
              <a:buChar char="•"/>
              <a:defRPr sz="2800" b="0" i="0" u="none" strike="noStrike" cap="none">
                <a:solidFill>
                  <a:schemeClr val="dk1"/>
                </a:solidFill>
                <a:latin typeface="Arial Black"/>
                <a:ea typeface="Arial Black"/>
                <a:cs typeface="Arial Black"/>
                <a:sym typeface="Arial Black"/>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381000" algn="l" rtl="0">
              <a:spcBef>
                <a:spcPts val="480"/>
              </a:spcBef>
              <a:spcAft>
                <a:spcPts val="0"/>
              </a:spcAft>
              <a:buClr>
                <a:schemeClr val="dk1"/>
              </a:buClr>
              <a:buSzPts val="2400"/>
              <a:buFont typeface="Arial"/>
              <a:buChar char="•"/>
              <a:defRPr sz="2400" b="1" i="1" u="none" strike="noStrike" cap="none">
                <a:solidFill>
                  <a:schemeClr val="dk1"/>
                </a:solidFill>
                <a:latin typeface="Arial"/>
                <a:ea typeface="Arial"/>
                <a:cs typeface="Arial"/>
                <a:sym typeface="Arial"/>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8" name="Google Shape;8;p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9" name="Google Shape;9;p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0" name="Google Shape;10;p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Arial"/>
                <a:ea typeface="Arial"/>
                <a:cs typeface="Arial"/>
                <a:sym typeface="Arial"/>
              </a:defRPr>
            </a:lvl1pPr>
            <a:lvl2pPr marL="0" marR="0" lvl="1" indent="0" algn="r" rtl="0">
              <a:spcBef>
                <a:spcPts val="0"/>
              </a:spcBef>
              <a:buNone/>
              <a:defRPr sz="1200" b="0" i="0" u="none" strike="noStrike" cap="none">
                <a:solidFill>
                  <a:srgbClr val="888888"/>
                </a:solidFill>
                <a:latin typeface="Arial"/>
                <a:ea typeface="Arial"/>
                <a:cs typeface="Arial"/>
                <a:sym typeface="Arial"/>
              </a:defRPr>
            </a:lvl2pPr>
            <a:lvl3pPr marL="0" marR="0" lvl="2" indent="0" algn="r" rtl="0">
              <a:spcBef>
                <a:spcPts val="0"/>
              </a:spcBef>
              <a:buNone/>
              <a:defRPr sz="1200" b="0" i="0" u="none" strike="noStrike" cap="none">
                <a:solidFill>
                  <a:srgbClr val="888888"/>
                </a:solidFill>
                <a:latin typeface="Arial"/>
                <a:ea typeface="Arial"/>
                <a:cs typeface="Arial"/>
                <a:sym typeface="Arial"/>
              </a:defRPr>
            </a:lvl3pPr>
            <a:lvl4pPr marL="0" marR="0" lvl="3" indent="0" algn="r" rtl="0">
              <a:spcBef>
                <a:spcPts val="0"/>
              </a:spcBef>
              <a:buNone/>
              <a:defRPr sz="1200" b="0" i="0" u="none" strike="noStrike" cap="none">
                <a:solidFill>
                  <a:srgbClr val="888888"/>
                </a:solidFill>
                <a:latin typeface="Arial"/>
                <a:ea typeface="Arial"/>
                <a:cs typeface="Arial"/>
                <a:sym typeface="Arial"/>
              </a:defRPr>
            </a:lvl4pPr>
            <a:lvl5pPr marL="0" marR="0" lvl="4" indent="0" algn="r" rtl="0">
              <a:spcBef>
                <a:spcPts val="0"/>
              </a:spcBef>
              <a:buNone/>
              <a:defRPr sz="1200" b="0" i="0" u="none" strike="noStrike" cap="none">
                <a:solidFill>
                  <a:srgbClr val="888888"/>
                </a:solidFill>
                <a:latin typeface="Arial"/>
                <a:ea typeface="Arial"/>
                <a:cs typeface="Arial"/>
                <a:sym typeface="Arial"/>
              </a:defRPr>
            </a:lvl5pPr>
            <a:lvl6pPr marL="0" marR="0" lvl="5" indent="0" algn="r" rtl="0">
              <a:spcBef>
                <a:spcPts val="0"/>
              </a:spcBef>
              <a:buNone/>
              <a:defRPr sz="1200" b="0" i="0" u="none" strike="noStrike" cap="none">
                <a:solidFill>
                  <a:srgbClr val="888888"/>
                </a:solidFill>
                <a:latin typeface="Arial"/>
                <a:ea typeface="Arial"/>
                <a:cs typeface="Arial"/>
                <a:sym typeface="Arial"/>
              </a:defRPr>
            </a:lvl6pPr>
            <a:lvl7pPr marL="0" marR="0" lvl="6" indent="0" algn="r" rtl="0">
              <a:spcBef>
                <a:spcPts val="0"/>
              </a:spcBef>
              <a:buNone/>
              <a:defRPr sz="1200" b="0" i="0" u="none" strike="noStrike" cap="none">
                <a:solidFill>
                  <a:srgbClr val="888888"/>
                </a:solidFill>
                <a:latin typeface="Arial"/>
                <a:ea typeface="Arial"/>
                <a:cs typeface="Arial"/>
                <a:sym typeface="Arial"/>
              </a:defRPr>
            </a:lvl7pPr>
            <a:lvl8pPr marL="0" marR="0" lvl="7" indent="0" algn="r" rtl="0">
              <a:spcBef>
                <a:spcPts val="0"/>
              </a:spcBef>
              <a:buNone/>
              <a:defRPr sz="1200" b="0" i="0" u="none" strike="noStrike" cap="none">
                <a:solidFill>
                  <a:srgbClr val="888888"/>
                </a:solidFill>
                <a:latin typeface="Arial"/>
                <a:ea typeface="Arial"/>
                <a:cs typeface="Arial"/>
                <a:sym typeface="Arial"/>
              </a:defRPr>
            </a:lvl8pPr>
            <a:lvl9pPr marL="0" marR="0" lvl="8" indent="0" algn="r" rtl="0">
              <a:spcBef>
                <a:spcPts val="0"/>
              </a:spcBef>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11" name="Google Shape;11;p1"/>
          <p:cNvSpPr/>
          <p:nvPr/>
        </p:nvSpPr>
        <p:spPr>
          <a:xfrm>
            <a:off x="0" y="6172200"/>
            <a:ext cx="9144000" cy="685800"/>
          </a:xfrm>
          <a:prstGeom prst="rect">
            <a:avLst/>
          </a:prstGeom>
          <a:solidFill>
            <a:schemeClr val="dk1"/>
          </a:solidFill>
          <a:ln>
            <a:noFill/>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12" name="Google Shape;12;p1" descr="UCCS Signature - Reverse.png"/>
          <p:cNvPicPr preferRelativeResize="0"/>
          <p:nvPr/>
        </p:nvPicPr>
        <p:blipFill rotWithShape="1">
          <a:blip r:embed="rId14">
            <a:alphaModFix/>
          </a:blip>
          <a:srcRect/>
          <a:stretch/>
        </p:blipFill>
        <p:spPr>
          <a:xfrm>
            <a:off x="457200" y="6351379"/>
            <a:ext cx="2581774" cy="354221"/>
          </a:xfrm>
          <a:prstGeom prst="rect">
            <a:avLst/>
          </a:prstGeom>
          <a:noFill/>
          <a:ln>
            <a:noFill/>
          </a:ln>
        </p:spPr>
      </p:pic>
      <p:pic>
        <p:nvPicPr>
          <p:cNvPr id="13" name="Google Shape;13;p1" descr="CU System logo Reverse.png"/>
          <p:cNvPicPr preferRelativeResize="0"/>
          <p:nvPr/>
        </p:nvPicPr>
        <p:blipFill rotWithShape="1">
          <a:blip r:embed="rId15">
            <a:alphaModFix/>
          </a:blip>
          <a:srcRect/>
          <a:stretch/>
        </p:blipFill>
        <p:spPr>
          <a:xfrm>
            <a:off x="6477000" y="6292850"/>
            <a:ext cx="2209800" cy="446282"/>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7.png"/><Relationship Id="rId5" Type="http://schemas.openxmlformats.org/officeDocument/2006/relationships/image" Target="../media/image6.jp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8" Type="http://schemas.openxmlformats.org/officeDocument/2006/relationships/hyperlink" Target="mailto:schang2@uccs.edu" TargetMode="External"/><Relationship Id="rId3" Type="http://schemas.openxmlformats.org/officeDocument/2006/relationships/slideLayout" Target="../slideLayouts/slideLayout2.xml"/><Relationship Id="rId7" Type="http://schemas.openxmlformats.org/officeDocument/2006/relationships/hyperlink" Target="mailto:swuthier@uccs.edu" TargetMode="External"/><Relationship Id="rId12" Type="http://schemas.openxmlformats.org/officeDocument/2006/relationships/image" Target="../media/image7.png"/><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hyperlink" Target="mailto:mraavi@uccs.edu" TargetMode="External"/><Relationship Id="rId11" Type="http://schemas.openxmlformats.org/officeDocument/2006/relationships/image" Target="../media/image19.png"/><Relationship Id="rId5" Type="http://schemas.openxmlformats.org/officeDocument/2006/relationships/hyperlink" Target="https://youtu.be/sNw9dLfYxkU" TargetMode="External"/><Relationship Id="rId10" Type="http://schemas.openxmlformats.org/officeDocument/2006/relationships/image" Target="../media/image18.png"/><Relationship Id="rId4" Type="http://schemas.openxmlformats.org/officeDocument/2006/relationships/notesSlide" Target="../notesSlides/notesSlide10.xml"/><Relationship Id="rId9"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7.png"/><Relationship Id="rId4" Type="http://schemas.openxmlformats.org/officeDocument/2006/relationships/notesSlide" Target="../notesSlides/notesSlide11.xml"/></Relationships>
</file>

<file path=ppt/slides/_rels/slide2.xml.rels><?xml version="1.0" encoding="UTF-8" standalone="yes"?>
<Relationships xmlns="http://schemas.openxmlformats.org/package/2006/relationships"><Relationship Id="rId3" Type="http://schemas.openxmlformats.org/officeDocument/2006/relationships/audio" Target="../media/media2.m4a"/><Relationship Id="rId7" Type="http://schemas.openxmlformats.org/officeDocument/2006/relationships/image" Target="../media/image7.png"/><Relationship Id="rId2" Type="http://schemas.microsoft.com/office/2007/relationships/media" Target="../media/media2.m4a"/><Relationship Id="rId1" Type="http://schemas.openxmlformats.org/officeDocument/2006/relationships/tags" Target="../tags/tag1.xml"/><Relationship Id="rId6" Type="http://schemas.openxmlformats.org/officeDocument/2006/relationships/image" Target="../media/image8.png"/><Relationship Id="rId5" Type="http://schemas.openxmlformats.org/officeDocument/2006/relationships/notesSlide" Target="../notesSlides/notesSlide2.xml"/><Relationship Id="rId4"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audio" Target="../media/media3.m4a"/><Relationship Id="rId7" Type="http://schemas.openxmlformats.org/officeDocument/2006/relationships/image" Target="../media/image10.png"/><Relationship Id="rId2" Type="http://schemas.microsoft.com/office/2007/relationships/media" Target="../media/media3.m4a"/><Relationship Id="rId1" Type="http://schemas.openxmlformats.org/officeDocument/2006/relationships/tags" Target="../tags/tag2.xml"/><Relationship Id="rId6" Type="http://schemas.openxmlformats.org/officeDocument/2006/relationships/image" Target="../media/image9.png"/><Relationship Id="rId5" Type="http://schemas.openxmlformats.org/officeDocument/2006/relationships/notesSlide" Target="../notesSlides/notesSlide3.xml"/><Relationship Id="rId4"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7.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7.png"/><Relationship Id="rId5" Type="http://schemas.openxmlformats.org/officeDocument/2006/relationships/image" Target="../media/image11.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7.png"/><Relationship Id="rId5" Type="http://schemas.openxmlformats.org/officeDocument/2006/relationships/image" Target="../media/image12.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7.png"/><Relationship Id="rId5" Type="http://schemas.openxmlformats.org/officeDocument/2006/relationships/image" Target="../media/image13.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7.png"/><Relationship Id="rId5" Type="http://schemas.openxmlformats.org/officeDocument/2006/relationships/image" Target="../media/image14.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7.png"/><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4"/>
          <p:cNvSpPr txBox="1">
            <a:spLocks noGrp="1"/>
          </p:cNvSpPr>
          <p:nvPr>
            <p:ph type="ctrTitle"/>
          </p:nvPr>
        </p:nvSpPr>
        <p:spPr>
          <a:xfrm>
            <a:off x="152400" y="232475"/>
            <a:ext cx="8876100" cy="1017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4000"/>
              <a:buFont typeface="Arial"/>
              <a:buNone/>
            </a:pPr>
            <a:r>
              <a:rPr lang="en-US" sz="3100"/>
              <a:t>Security Comparisons and Performance Analyses of Post-Quantum Signature Algorithms</a:t>
            </a:r>
            <a:endParaRPr sz="3100"/>
          </a:p>
        </p:txBody>
      </p:sp>
      <p:sp>
        <p:nvSpPr>
          <p:cNvPr id="93" name="Google Shape;93;p14"/>
          <p:cNvSpPr txBox="1">
            <a:spLocks noGrp="1"/>
          </p:cNvSpPr>
          <p:nvPr>
            <p:ph type="subTitle" idx="1"/>
          </p:nvPr>
        </p:nvSpPr>
        <p:spPr>
          <a:xfrm>
            <a:off x="3814775" y="1521600"/>
            <a:ext cx="4443300" cy="38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888888"/>
              </a:buClr>
              <a:buSzPts val="2800"/>
              <a:buNone/>
            </a:pPr>
            <a:r>
              <a:rPr lang="en-US" sz="2400" b="1" dirty="0">
                <a:solidFill>
                  <a:srgbClr val="000000"/>
                </a:solidFill>
                <a:latin typeface="Arial"/>
                <a:ea typeface="Arial"/>
                <a:cs typeface="Arial"/>
                <a:sym typeface="Arial"/>
              </a:rPr>
              <a:t>Authors:</a:t>
            </a:r>
            <a:endParaRPr sz="2400" b="1" dirty="0">
              <a:solidFill>
                <a:srgbClr val="000000"/>
              </a:solidFill>
              <a:latin typeface="Arial"/>
              <a:ea typeface="Arial"/>
              <a:cs typeface="Arial"/>
              <a:sym typeface="Arial"/>
            </a:endParaRPr>
          </a:p>
          <a:p>
            <a:pPr marL="0" lvl="0" indent="0" algn="l" rtl="0">
              <a:spcBef>
                <a:spcPts val="0"/>
              </a:spcBef>
              <a:spcAft>
                <a:spcPts val="0"/>
              </a:spcAft>
              <a:buClr>
                <a:srgbClr val="888888"/>
              </a:buClr>
              <a:buSzPts val="2800"/>
              <a:buNone/>
            </a:pPr>
            <a:r>
              <a:rPr lang="en-US" sz="2400" dirty="0">
                <a:solidFill>
                  <a:srgbClr val="000000"/>
                </a:solidFill>
                <a:latin typeface="Arial"/>
                <a:ea typeface="Arial"/>
                <a:cs typeface="Arial"/>
                <a:sym typeface="Arial"/>
              </a:rPr>
              <a:t>Manohar Raavi</a:t>
            </a:r>
            <a:r>
              <a:rPr lang="en-US" sz="2400" baseline="30000" dirty="0">
                <a:solidFill>
                  <a:srgbClr val="000000"/>
                </a:solidFill>
                <a:latin typeface="Arial"/>
                <a:ea typeface="Arial"/>
                <a:cs typeface="Arial"/>
                <a:sym typeface="Arial"/>
              </a:rPr>
              <a:t>1</a:t>
            </a:r>
            <a:r>
              <a:rPr lang="en-US" sz="2400" dirty="0">
                <a:solidFill>
                  <a:srgbClr val="000000"/>
                </a:solidFill>
                <a:latin typeface="Arial"/>
                <a:ea typeface="Arial"/>
                <a:cs typeface="Arial"/>
                <a:sym typeface="Arial"/>
              </a:rPr>
              <a:t>, </a:t>
            </a:r>
            <a:endParaRPr sz="2400" dirty="0">
              <a:solidFill>
                <a:srgbClr val="000000"/>
              </a:solidFill>
              <a:latin typeface="Arial"/>
              <a:ea typeface="Arial"/>
              <a:cs typeface="Arial"/>
              <a:sym typeface="Arial"/>
            </a:endParaRPr>
          </a:p>
          <a:p>
            <a:pPr marL="0" lvl="0" indent="0" algn="l" rtl="0">
              <a:spcBef>
                <a:spcPts val="0"/>
              </a:spcBef>
              <a:spcAft>
                <a:spcPts val="0"/>
              </a:spcAft>
              <a:buClr>
                <a:srgbClr val="888888"/>
              </a:buClr>
              <a:buSzPts val="2800"/>
              <a:buNone/>
            </a:pPr>
            <a:r>
              <a:rPr lang="en-US" sz="2400" dirty="0">
                <a:solidFill>
                  <a:srgbClr val="000000"/>
                </a:solidFill>
                <a:latin typeface="Arial"/>
                <a:ea typeface="Arial"/>
                <a:cs typeface="Arial"/>
                <a:sym typeface="Arial"/>
              </a:rPr>
              <a:t>Simeon Wuthier</a:t>
            </a:r>
            <a:r>
              <a:rPr lang="en-US" sz="2400" baseline="30000" dirty="0">
                <a:solidFill>
                  <a:schemeClr val="dk1"/>
                </a:solidFill>
                <a:latin typeface="Arial"/>
                <a:ea typeface="Arial"/>
                <a:cs typeface="Arial"/>
                <a:sym typeface="Arial"/>
              </a:rPr>
              <a:t>1</a:t>
            </a:r>
            <a:r>
              <a:rPr lang="en-US" sz="2400" dirty="0">
                <a:solidFill>
                  <a:srgbClr val="000000"/>
                </a:solidFill>
                <a:latin typeface="Arial"/>
                <a:ea typeface="Arial"/>
                <a:cs typeface="Arial"/>
                <a:sym typeface="Arial"/>
              </a:rPr>
              <a:t>, </a:t>
            </a:r>
            <a:endParaRPr sz="2400" dirty="0">
              <a:solidFill>
                <a:srgbClr val="000000"/>
              </a:solidFill>
              <a:latin typeface="Arial"/>
              <a:ea typeface="Arial"/>
              <a:cs typeface="Arial"/>
              <a:sym typeface="Arial"/>
            </a:endParaRPr>
          </a:p>
          <a:p>
            <a:pPr marL="0" lvl="0" indent="0" algn="l" rtl="0">
              <a:spcBef>
                <a:spcPts val="0"/>
              </a:spcBef>
              <a:spcAft>
                <a:spcPts val="0"/>
              </a:spcAft>
              <a:buClr>
                <a:srgbClr val="888888"/>
              </a:buClr>
              <a:buSzPts val="2800"/>
              <a:buNone/>
            </a:pPr>
            <a:r>
              <a:rPr lang="en-US" sz="2400" dirty="0">
                <a:solidFill>
                  <a:schemeClr val="dk1"/>
                </a:solidFill>
                <a:latin typeface="Arial"/>
                <a:ea typeface="Arial"/>
                <a:cs typeface="Arial"/>
                <a:sym typeface="Arial"/>
              </a:rPr>
              <a:t>Pranav Chandramouli</a:t>
            </a:r>
            <a:r>
              <a:rPr lang="en-US" sz="2400" baseline="30000" dirty="0">
                <a:solidFill>
                  <a:schemeClr val="dk1"/>
                </a:solidFill>
                <a:latin typeface="Arial"/>
                <a:ea typeface="Arial"/>
                <a:cs typeface="Arial"/>
                <a:sym typeface="Arial"/>
              </a:rPr>
              <a:t>1</a:t>
            </a:r>
            <a:r>
              <a:rPr lang="en-US" sz="2400" dirty="0">
                <a:solidFill>
                  <a:schemeClr val="dk1"/>
                </a:solidFill>
                <a:latin typeface="Arial"/>
                <a:ea typeface="Arial"/>
                <a:cs typeface="Arial"/>
                <a:sym typeface="Arial"/>
              </a:rPr>
              <a:t>, </a:t>
            </a:r>
            <a:r>
              <a:rPr lang="en-US" sz="2400" dirty="0" err="1">
                <a:solidFill>
                  <a:schemeClr val="dk1"/>
                </a:solidFill>
                <a:latin typeface="Arial"/>
                <a:ea typeface="Arial"/>
                <a:cs typeface="Arial"/>
                <a:sym typeface="Arial"/>
              </a:rPr>
              <a:t>Yaroslav</a:t>
            </a:r>
            <a:r>
              <a:rPr lang="en-US" sz="2400" dirty="0">
                <a:solidFill>
                  <a:schemeClr val="dk1"/>
                </a:solidFill>
                <a:latin typeface="Arial"/>
                <a:ea typeface="Arial"/>
                <a:cs typeface="Arial"/>
                <a:sym typeface="Arial"/>
              </a:rPr>
              <a:t> Balytskyi</a:t>
            </a:r>
            <a:r>
              <a:rPr lang="en-US" sz="2400" baseline="30000" dirty="0">
                <a:solidFill>
                  <a:schemeClr val="dk1"/>
                </a:solidFill>
                <a:latin typeface="Arial"/>
                <a:ea typeface="Arial"/>
                <a:cs typeface="Arial"/>
                <a:sym typeface="Arial"/>
              </a:rPr>
              <a:t>2</a:t>
            </a:r>
            <a:r>
              <a:rPr lang="en-US" sz="2400" dirty="0">
                <a:solidFill>
                  <a:schemeClr val="dk1"/>
                </a:solidFill>
                <a:latin typeface="Arial"/>
                <a:ea typeface="Arial"/>
                <a:cs typeface="Arial"/>
                <a:sym typeface="Arial"/>
              </a:rPr>
              <a:t>,</a:t>
            </a:r>
            <a:endParaRPr sz="2400" dirty="0">
              <a:solidFill>
                <a:schemeClr val="dk1"/>
              </a:solidFill>
              <a:latin typeface="Arial"/>
              <a:ea typeface="Arial"/>
              <a:cs typeface="Arial"/>
              <a:sym typeface="Arial"/>
            </a:endParaRPr>
          </a:p>
          <a:p>
            <a:pPr marL="0" lvl="0" indent="0" algn="l" rtl="0">
              <a:spcBef>
                <a:spcPts val="0"/>
              </a:spcBef>
              <a:spcAft>
                <a:spcPts val="0"/>
              </a:spcAft>
              <a:buClr>
                <a:srgbClr val="888888"/>
              </a:buClr>
              <a:buSzPts val="2800"/>
              <a:buNone/>
            </a:pPr>
            <a:r>
              <a:rPr lang="en-US" sz="2400" dirty="0">
                <a:solidFill>
                  <a:srgbClr val="000000"/>
                </a:solidFill>
                <a:latin typeface="Arial"/>
                <a:ea typeface="Arial"/>
                <a:cs typeface="Arial"/>
                <a:sym typeface="Arial"/>
              </a:rPr>
              <a:t>Xiaobo Zhou</a:t>
            </a:r>
            <a:r>
              <a:rPr lang="en-US" sz="2400" baseline="30000" dirty="0">
                <a:solidFill>
                  <a:schemeClr val="dk1"/>
                </a:solidFill>
                <a:latin typeface="Arial"/>
                <a:ea typeface="Arial"/>
                <a:cs typeface="Arial"/>
                <a:sym typeface="Arial"/>
              </a:rPr>
              <a:t>1</a:t>
            </a:r>
            <a:r>
              <a:rPr lang="en-US" sz="2400" dirty="0">
                <a:solidFill>
                  <a:srgbClr val="000000"/>
                </a:solidFill>
                <a:latin typeface="Arial"/>
                <a:ea typeface="Arial"/>
                <a:cs typeface="Arial"/>
                <a:sym typeface="Arial"/>
              </a:rPr>
              <a:t>, and </a:t>
            </a:r>
            <a:endParaRPr sz="2400" dirty="0">
              <a:solidFill>
                <a:srgbClr val="000000"/>
              </a:solidFill>
              <a:latin typeface="Arial"/>
              <a:ea typeface="Arial"/>
              <a:cs typeface="Arial"/>
              <a:sym typeface="Arial"/>
            </a:endParaRPr>
          </a:p>
          <a:p>
            <a:pPr marL="0" lvl="0" indent="0" algn="l" rtl="0">
              <a:spcBef>
                <a:spcPts val="0"/>
              </a:spcBef>
              <a:spcAft>
                <a:spcPts val="0"/>
              </a:spcAft>
              <a:buClr>
                <a:srgbClr val="888888"/>
              </a:buClr>
              <a:buSzPts val="2800"/>
              <a:buNone/>
            </a:pPr>
            <a:r>
              <a:rPr lang="en-US" sz="2400" dirty="0">
                <a:solidFill>
                  <a:srgbClr val="000000"/>
                </a:solidFill>
                <a:latin typeface="Arial"/>
                <a:ea typeface="Arial"/>
                <a:cs typeface="Arial"/>
                <a:sym typeface="Arial"/>
              </a:rPr>
              <a:t>Sang-Yoon Chang</a:t>
            </a:r>
            <a:r>
              <a:rPr lang="en-US" sz="2400" baseline="30000" dirty="0">
                <a:solidFill>
                  <a:schemeClr val="dk1"/>
                </a:solidFill>
                <a:latin typeface="Arial"/>
                <a:ea typeface="Arial"/>
                <a:cs typeface="Arial"/>
                <a:sym typeface="Arial"/>
              </a:rPr>
              <a:t>1</a:t>
            </a:r>
            <a:endParaRPr sz="2400" dirty="0">
              <a:solidFill>
                <a:srgbClr val="000000"/>
              </a:solidFill>
              <a:latin typeface="Arial"/>
              <a:ea typeface="Arial"/>
              <a:cs typeface="Arial"/>
              <a:sym typeface="Arial"/>
            </a:endParaRPr>
          </a:p>
          <a:p>
            <a:pPr marL="0" lvl="0" indent="0" algn="l" rtl="0">
              <a:spcBef>
                <a:spcPts val="0"/>
              </a:spcBef>
              <a:spcAft>
                <a:spcPts val="0"/>
              </a:spcAft>
              <a:buClr>
                <a:srgbClr val="888888"/>
              </a:buClr>
              <a:buSzPts val="2800"/>
              <a:buNone/>
            </a:pPr>
            <a:r>
              <a:rPr lang="en-US" sz="1400" dirty="0">
                <a:solidFill>
                  <a:srgbClr val="000000"/>
                </a:solidFill>
                <a:latin typeface="Arial"/>
                <a:ea typeface="Arial"/>
                <a:cs typeface="Arial"/>
                <a:sym typeface="Arial"/>
              </a:rPr>
              <a:t>1. Department of Computer Science,</a:t>
            </a:r>
            <a:endParaRPr sz="1400" dirty="0">
              <a:solidFill>
                <a:srgbClr val="000000"/>
              </a:solidFill>
              <a:latin typeface="Arial"/>
              <a:ea typeface="Arial"/>
              <a:cs typeface="Arial"/>
              <a:sym typeface="Arial"/>
            </a:endParaRPr>
          </a:p>
          <a:p>
            <a:pPr marL="0" lvl="0" indent="0" algn="l" rtl="0">
              <a:spcBef>
                <a:spcPts val="0"/>
              </a:spcBef>
              <a:spcAft>
                <a:spcPts val="0"/>
              </a:spcAft>
              <a:buClr>
                <a:srgbClr val="888888"/>
              </a:buClr>
              <a:buSzPts val="2800"/>
              <a:buNone/>
            </a:pPr>
            <a:r>
              <a:rPr lang="en-US" sz="1400" dirty="0">
                <a:solidFill>
                  <a:srgbClr val="000000"/>
                </a:solidFill>
                <a:latin typeface="Arial"/>
                <a:ea typeface="Arial"/>
                <a:cs typeface="Arial"/>
                <a:sym typeface="Arial"/>
              </a:rPr>
              <a:t>2. Department of Physics and Energy Science</a:t>
            </a:r>
            <a:endParaRPr sz="1400" dirty="0">
              <a:solidFill>
                <a:srgbClr val="000000"/>
              </a:solidFill>
              <a:latin typeface="Arial"/>
              <a:ea typeface="Arial"/>
              <a:cs typeface="Arial"/>
              <a:sym typeface="Arial"/>
            </a:endParaRPr>
          </a:p>
        </p:txBody>
      </p:sp>
      <p:pic>
        <p:nvPicPr>
          <p:cNvPr id="94" name="Google Shape;94;p14"/>
          <p:cNvPicPr preferRelativeResize="0"/>
          <p:nvPr/>
        </p:nvPicPr>
        <p:blipFill>
          <a:blip r:embed="rId5">
            <a:alphaModFix/>
          </a:blip>
          <a:stretch>
            <a:fillRect/>
          </a:stretch>
        </p:blipFill>
        <p:spPr>
          <a:xfrm>
            <a:off x="421975" y="1685825"/>
            <a:ext cx="3149903" cy="4172051"/>
          </a:xfrm>
          <a:prstGeom prst="rect">
            <a:avLst/>
          </a:prstGeom>
          <a:noFill/>
          <a:ln>
            <a:noFill/>
          </a:ln>
        </p:spPr>
      </p:pic>
      <p:sp>
        <p:nvSpPr>
          <p:cNvPr id="95" name="Google Shape;95;p14"/>
          <p:cNvSpPr txBox="1"/>
          <p:nvPr/>
        </p:nvSpPr>
        <p:spPr>
          <a:xfrm>
            <a:off x="3814774" y="5383800"/>
            <a:ext cx="5123700" cy="1017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dirty="0">
                <a:latin typeface="Arial Black"/>
                <a:ea typeface="Arial Black"/>
                <a:cs typeface="Arial Black"/>
                <a:sym typeface="Arial Black"/>
              </a:rPr>
              <a:t>Accepted in International Conference on Applied Cryptography and Network Security (ACNS) 2021 </a:t>
            </a:r>
            <a:endParaRPr dirty="0">
              <a:latin typeface="Arial Black"/>
              <a:ea typeface="Arial Black"/>
              <a:cs typeface="Arial Black"/>
              <a:sym typeface="Arial Black"/>
            </a:endParaRPr>
          </a:p>
        </p:txBody>
      </p:sp>
      <p:sp>
        <p:nvSpPr>
          <p:cNvPr id="96" name="Google Shape;96;p14"/>
          <p:cNvSpPr txBox="1"/>
          <p:nvPr/>
        </p:nvSpPr>
        <p:spPr>
          <a:xfrm>
            <a:off x="354150" y="5547940"/>
            <a:ext cx="3217728" cy="232499"/>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600" dirty="0">
                <a:solidFill>
                  <a:schemeClr val="bg1"/>
                </a:solidFill>
                <a:latin typeface="Arial Black"/>
                <a:ea typeface="Arial Black"/>
                <a:cs typeface="Arial Black"/>
                <a:sym typeface="Arial Black"/>
              </a:rPr>
              <a:t>Image source: IBM https://fineartamerica.com/featured/1-ibm-q-quantum-computer-cryostat-ibm-researchscience-photo-library.html</a:t>
            </a:r>
            <a:endParaRPr sz="600" dirty="0">
              <a:solidFill>
                <a:schemeClr val="bg1"/>
              </a:solidFill>
              <a:latin typeface="Arial Black"/>
              <a:ea typeface="Arial Black"/>
              <a:cs typeface="Arial Black"/>
              <a:sym typeface="Arial Black"/>
            </a:endParaRPr>
          </a:p>
        </p:txBody>
      </p:sp>
      <p:sp>
        <p:nvSpPr>
          <p:cNvPr id="3" name="TextBox 2">
            <a:extLst>
              <a:ext uri="{FF2B5EF4-FFF2-40B4-BE49-F238E27FC236}">
                <a16:creationId xmlns:a16="http://schemas.microsoft.com/office/drawing/2014/main" id="{9864B4E2-ADA8-4634-930C-227CD68E8456}"/>
              </a:ext>
            </a:extLst>
          </p:cNvPr>
          <p:cNvSpPr txBox="1"/>
          <p:nvPr/>
        </p:nvSpPr>
        <p:spPr>
          <a:xfrm>
            <a:off x="3589575" y="4687169"/>
            <a:ext cx="5574099" cy="646331"/>
          </a:xfrm>
          <a:prstGeom prst="rect">
            <a:avLst/>
          </a:prstGeom>
          <a:noFill/>
        </p:spPr>
        <p:txBody>
          <a:bodyPr wrap="square" rtlCol="0">
            <a:spAutoFit/>
          </a:bodyPr>
          <a:lstStyle/>
          <a:p>
            <a:r>
              <a:rPr lang="en-US" sz="1200" b="1" i="1" u="none" strike="noStrike" dirty="0">
                <a:solidFill>
                  <a:schemeClr val="tx1">
                    <a:lumMod val="65000"/>
                    <a:lumOff val="35000"/>
                  </a:schemeClr>
                </a:solidFill>
                <a:effectLst/>
                <a:latin typeface="Arial Black" panose="020B0A04020102020204" pitchFamily="34" charset="0"/>
              </a:rPr>
              <a:t>This material is based upon work supported by the National Science Foundation (NSF) under Grant No. 1922410. This research is also supported in part by Colorado State Bill 18-086.</a:t>
            </a:r>
            <a:endParaRPr lang="en-US" sz="1050" dirty="0">
              <a:solidFill>
                <a:schemeClr val="tx1">
                  <a:lumMod val="65000"/>
                  <a:lumOff val="35000"/>
                </a:schemeClr>
              </a:solidFill>
            </a:endParaRPr>
          </a:p>
        </p:txBody>
      </p:sp>
      <p:pic>
        <p:nvPicPr>
          <p:cNvPr id="11" name="Audio 10">
            <a:hlinkClick r:id="" action="ppaction://media"/>
            <a:extLst>
              <a:ext uri="{FF2B5EF4-FFF2-40B4-BE49-F238E27FC236}">
                <a16:creationId xmlns:a16="http://schemas.microsoft.com/office/drawing/2014/main" id="{FFC0C35B-CCB1-448F-912D-8D637F293FB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2007"/>
    </mc:Choice>
    <mc:Fallback>
      <p:transition spd="slow" advTm="3200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23"/>
          <p:cNvSpPr txBox="1">
            <a:spLocks noGrp="1"/>
          </p:cNvSpPr>
          <p:nvPr>
            <p:ph type="body" idx="1"/>
          </p:nvPr>
        </p:nvSpPr>
        <p:spPr>
          <a:xfrm>
            <a:off x="457200" y="1295400"/>
            <a:ext cx="8229600" cy="48330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r>
              <a:rPr lang="en-US" dirty="0"/>
              <a:t>To learn more, Pranav provided a demo</a:t>
            </a:r>
            <a:endParaRPr dirty="0"/>
          </a:p>
          <a:p>
            <a:pPr marL="457200" lvl="0" indent="-342900" algn="l" rtl="0">
              <a:spcBef>
                <a:spcPts val="360"/>
              </a:spcBef>
              <a:spcAft>
                <a:spcPts val="0"/>
              </a:spcAft>
              <a:buClr>
                <a:srgbClr val="B45F06"/>
              </a:buClr>
              <a:buSzPts val="1800"/>
              <a:buChar char="•"/>
            </a:pPr>
            <a:r>
              <a:rPr lang="en-US" u="sng" dirty="0">
                <a:solidFill>
                  <a:srgbClr val="B45F06"/>
                </a:solidFill>
                <a:hlinkClick r:id="rId5">
                  <a:extLst>
                    <a:ext uri="{A12FA001-AC4F-418D-AE19-62706E023703}">
                      <ahyp:hlinkClr xmlns:ahyp="http://schemas.microsoft.com/office/drawing/2018/hyperlinkcolor" val="tx"/>
                    </a:ext>
                  </a:extLst>
                </a:hlinkClick>
              </a:rPr>
              <a:t>https://youtu.be/sNw9dLfYxkU</a:t>
            </a:r>
            <a:endParaRPr dirty="0">
              <a:solidFill>
                <a:srgbClr val="B45F06"/>
              </a:solidFill>
            </a:endParaRPr>
          </a:p>
          <a:p>
            <a:pPr marL="0" lvl="0" indent="0" algn="l" rtl="0">
              <a:spcBef>
                <a:spcPts val="360"/>
              </a:spcBef>
              <a:spcAft>
                <a:spcPts val="0"/>
              </a:spcAft>
              <a:buNone/>
            </a:pPr>
            <a:endParaRPr dirty="0"/>
          </a:p>
          <a:p>
            <a:pPr marL="0" lvl="0" indent="0" algn="l" rtl="0">
              <a:spcBef>
                <a:spcPts val="360"/>
              </a:spcBef>
              <a:spcAft>
                <a:spcPts val="0"/>
              </a:spcAft>
              <a:buNone/>
            </a:pPr>
            <a:endParaRPr dirty="0"/>
          </a:p>
          <a:p>
            <a:pPr marL="0" lvl="0" indent="0" algn="l" rtl="0">
              <a:spcBef>
                <a:spcPts val="360"/>
              </a:spcBef>
              <a:spcAft>
                <a:spcPts val="0"/>
              </a:spcAft>
              <a:buNone/>
            </a:pPr>
            <a:endParaRPr dirty="0"/>
          </a:p>
          <a:p>
            <a:pPr marL="0" lvl="0" indent="0" algn="l" rtl="0">
              <a:spcBef>
                <a:spcPts val="360"/>
              </a:spcBef>
              <a:spcAft>
                <a:spcPts val="0"/>
              </a:spcAft>
              <a:buNone/>
            </a:pPr>
            <a:endParaRPr dirty="0"/>
          </a:p>
          <a:p>
            <a:pPr marL="0" lvl="0" indent="0" algn="l" rtl="0">
              <a:spcBef>
                <a:spcPts val="360"/>
              </a:spcBef>
              <a:spcAft>
                <a:spcPts val="0"/>
              </a:spcAft>
              <a:buNone/>
            </a:pPr>
            <a:endParaRPr dirty="0"/>
          </a:p>
          <a:p>
            <a:pPr marL="0" lvl="0" indent="0" algn="l" rtl="0">
              <a:spcBef>
                <a:spcPts val="360"/>
              </a:spcBef>
              <a:spcAft>
                <a:spcPts val="0"/>
              </a:spcAft>
              <a:buNone/>
            </a:pPr>
            <a:r>
              <a:rPr lang="en-US" sz="2500" dirty="0"/>
              <a:t>Manohar </a:t>
            </a:r>
            <a:r>
              <a:rPr lang="en-US" sz="2500" dirty="0" err="1"/>
              <a:t>Raavi</a:t>
            </a:r>
            <a:r>
              <a:rPr lang="en-US" sz="2500" dirty="0"/>
              <a:t>		-	</a:t>
            </a:r>
            <a:r>
              <a:rPr lang="en-US" sz="2500" u="sng" dirty="0">
                <a:solidFill>
                  <a:srgbClr val="B45F06"/>
                </a:solidFill>
                <a:hlinkClick r:id="rId6">
                  <a:extLst>
                    <a:ext uri="{A12FA001-AC4F-418D-AE19-62706E023703}">
                      <ahyp:hlinkClr xmlns:ahyp="http://schemas.microsoft.com/office/drawing/2018/hyperlinkcolor" val="tx"/>
                    </a:ext>
                  </a:extLst>
                </a:hlinkClick>
              </a:rPr>
              <a:t>mraavi@uccs.edu</a:t>
            </a:r>
            <a:endParaRPr sz="2500" u="sng" dirty="0">
              <a:solidFill>
                <a:srgbClr val="B45F06"/>
              </a:solidFill>
            </a:endParaRPr>
          </a:p>
          <a:p>
            <a:pPr marL="0" lvl="0" indent="0" algn="l" rtl="0">
              <a:spcBef>
                <a:spcPts val="360"/>
              </a:spcBef>
              <a:spcAft>
                <a:spcPts val="0"/>
              </a:spcAft>
              <a:buNone/>
            </a:pPr>
            <a:r>
              <a:rPr lang="en-US" sz="2500" dirty="0"/>
              <a:t>Simeon Wuthier		-	</a:t>
            </a:r>
            <a:r>
              <a:rPr lang="en-US" sz="2500" u="sng" dirty="0">
                <a:solidFill>
                  <a:srgbClr val="B45F06"/>
                </a:solidFill>
                <a:hlinkClick r:id="rId7">
                  <a:extLst>
                    <a:ext uri="{A12FA001-AC4F-418D-AE19-62706E023703}">
                      <ahyp:hlinkClr xmlns:ahyp="http://schemas.microsoft.com/office/drawing/2018/hyperlinkcolor" val="tx"/>
                    </a:ext>
                  </a:extLst>
                </a:hlinkClick>
              </a:rPr>
              <a:t>swuthier@uccs.edu</a:t>
            </a:r>
            <a:endParaRPr lang="en-US" sz="2500" u="sng" dirty="0">
              <a:solidFill>
                <a:srgbClr val="B45F06"/>
              </a:solidFill>
            </a:endParaRPr>
          </a:p>
          <a:p>
            <a:pPr marL="0" indent="0">
              <a:buNone/>
            </a:pPr>
            <a:r>
              <a:rPr lang="fi-FI" sz="2500" dirty="0"/>
              <a:t>Sang-Yoon Chang	-	</a:t>
            </a:r>
            <a:r>
              <a:rPr lang="fi-FI" sz="2500" u="sng" dirty="0">
                <a:solidFill>
                  <a:srgbClr val="B45F06"/>
                </a:solidFill>
                <a:hlinkClick r:id="rId8">
                  <a:extLst>
                    <a:ext uri="{A12FA001-AC4F-418D-AE19-62706E023703}">
                      <ahyp:hlinkClr xmlns:ahyp="http://schemas.microsoft.com/office/drawing/2018/hyperlinkcolor" val="tx"/>
                    </a:ext>
                  </a:extLst>
                </a:hlinkClick>
              </a:rPr>
              <a:t>schang2@uccs.edu</a:t>
            </a:r>
            <a:endParaRPr lang="fi-FI" sz="2500" u="sng" dirty="0">
              <a:solidFill>
                <a:srgbClr val="B45F06"/>
              </a:solidFill>
            </a:endParaRPr>
          </a:p>
          <a:p>
            <a:pPr marL="0" lvl="0" indent="0" algn="l" rtl="0">
              <a:spcBef>
                <a:spcPts val="360"/>
              </a:spcBef>
              <a:spcAft>
                <a:spcPts val="0"/>
              </a:spcAft>
              <a:buNone/>
            </a:pPr>
            <a:endParaRPr sz="2500" u="sng" dirty="0">
              <a:solidFill>
                <a:srgbClr val="B45F06"/>
              </a:solidFill>
            </a:endParaRPr>
          </a:p>
          <a:p>
            <a:pPr marL="0" lvl="0" indent="0" algn="l" rtl="0">
              <a:spcBef>
                <a:spcPts val="360"/>
              </a:spcBef>
              <a:spcAft>
                <a:spcPts val="0"/>
              </a:spcAft>
              <a:buNone/>
            </a:pPr>
            <a:endParaRPr dirty="0"/>
          </a:p>
        </p:txBody>
      </p:sp>
      <p:sp>
        <p:nvSpPr>
          <p:cNvPr id="203" name="Google Shape;203;p23"/>
          <p:cNvSpPr txBox="1">
            <a:spLocks noGrp="1"/>
          </p:cNvSpPr>
          <p:nvPr>
            <p:ph type="title"/>
          </p:nvPr>
        </p:nvSpPr>
        <p:spPr>
          <a:xfrm>
            <a:off x="457200" y="274638"/>
            <a:ext cx="8229600" cy="11430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dirty="0"/>
              <a:t>Demo and Contact Information</a:t>
            </a:r>
            <a:endParaRPr dirty="0"/>
          </a:p>
        </p:txBody>
      </p:sp>
      <p:pic>
        <p:nvPicPr>
          <p:cNvPr id="204" name="Google Shape;204;p23"/>
          <p:cNvPicPr preferRelativeResize="0"/>
          <p:nvPr/>
        </p:nvPicPr>
        <p:blipFill>
          <a:blip r:embed="rId9">
            <a:alphaModFix/>
          </a:blip>
          <a:stretch>
            <a:fillRect/>
          </a:stretch>
        </p:blipFill>
        <p:spPr>
          <a:xfrm>
            <a:off x="6126225" y="2504250"/>
            <a:ext cx="2611281" cy="1720800"/>
          </a:xfrm>
          <a:prstGeom prst="rect">
            <a:avLst/>
          </a:prstGeom>
          <a:noFill/>
          <a:ln>
            <a:noFill/>
          </a:ln>
        </p:spPr>
      </p:pic>
      <p:cxnSp>
        <p:nvCxnSpPr>
          <p:cNvPr id="205" name="Google Shape;205;p23"/>
          <p:cNvCxnSpPr/>
          <p:nvPr/>
        </p:nvCxnSpPr>
        <p:spPr>
          <a:xfrm>
            <a:off x="-29250" y="4601688"/>
            <a:ext cx="9202500" cy="0"/>
          </a:xfrm>
          <a:prstGeom prst="straightConnector1">
            <a:avLst/>
          </a:prstGeom>
          <a:noFill/>
          <a:ln w="38100" cap="flat" cmpd="sng">
            <a:solidFill>
              <a:srgbClr val="000000"/>
            </a:solidFill>
            <a:prstDash val="dot"/>
            <a:round/>
            <a:headEnd type="none" w="med" len="med"/>
            <a:tailEnd type="none" w="med" len="med"/>
          </a:ln>
        </p:spPr>
      </p:cxnSp>
      <p:pic>
        <p:nvPicPr>
          <p:cNvPr id="206" name="Google Shape;206;p23"/>
          <p:cNvPicPr preferRelativeResize="0"/>
          <p:nvPr/>
        </p:nvPicPr>
        <p:blipFill>
          <a:blip r:embed="rId10">
            <a:alphaModFix/>
          </a:blip>
          <a:stretch>
            <a:fillRect/>
          </a:stretch>
        </p:blipFill>
        <p:spPr>
          <a:xfrm>
            <a:off x="468850" y="2504250"/>
            <a:ext cx="3047700" cy="1720800"/>
          </a:xfrm>
          <a:prstGeom prst="rect">
            <a:avLst/>
          </a:prstGeom>
          <a:noFill/>
          <a:ln>
            <a:noFill/>
          </a:ln>
        </p:spPr>
      </p:pic>
      <p:pic>
        <p:nvPicPr>
          <p:cNvPr id="207" name="Google Shape;207;p23"/>
          <p:cNvPicPr preferRelativeResize="0"/>
          <p:nvPr/>
        </p:nvPicPr>
        <p:blipFill>
          <a:blip r:embed="rId11">
            <a:alphaModFix/>
          </a:blip>
          <a:stretch>
            <a:fillRect/>
          </a:stretch>
        </p:blipFill>
        <p:spPr>
          <a:xfrm>
            <a:off x="3624450" y="2504250"/>
            <a:ext cx="2393875" cy="1720800"/>
          </a:xfrm>
          <a:prstGeom prst="rect">
            <a:avLst/>
          </a:prstGeom>
          <a:noFill/>
          <a:ln>
            <a:noFill/>
          </a:ln>
        </p:spPr>
      </p:pic>
      <p:pic>
        <p:nvPicPr>
          <p:cNvPr id="9" name="Audio 8">
            <a:hlinkClick r:id="" action="ppaction://media"/>
            <a:extLst>
              <a:ext uri="{FF2B5EF4-FFF2-40B4-BE49-F238E27FC236}">
                <a16:creationId xmlns:a16="http://schemas.microsoft.com/office/drawing/2014/main" id="{CCB5FFF2-B199-4E15-BE2F-CBC589952A16}"/>
              </a:ext>
            </a:extLst>
          </p:cNvPr>
          <p:cNvPicPr>
            <a:picLocks noChangeAspect="1"/>
          </p:cNvPicPr>
          <p:nvPr>
            <a:audioFile r:link="rId2"/>
            <p:extLst>
              <p:ext uri="{DAA4B4D4-6D71-4841-9C94-3DE7FCFB9230}">
                <p14:media xmlns:p14="http://schemas.microsoft.com/office/powerpoint/2010/main" r:embed="rId1"/>
              </p:ext>
            </p:extLst>
          </p:nvPr>
        </p:nvPicPr>
        <p:blipFill>
          <a:blip r:embed="rId12"/>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5311"/>
    </mc:Choice>
    <mc:Fallback>
      <p:transition spd="slow" advTm="153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24"/>
          <p:cNvSpPr txBox="1"/>
          <p:nvPr/>
        </p:nvSpPr>
        <p:spPr>
          <a:xfrm>
            <a:off x="5875500" y="6313225"/>
            <a:ext cx="3093300" cy="398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300" dirty="0">
                <a:solidFill>
                  <a:srgbClr val="FFFFFF"/>
                </a:solidFill>
              </a:rPr>
              <a:t>ACNS 2021    :    June 21-24, 2021</a:t>
            </a:r>
            <a:endParaRPr sz="1300" dirty="0">
              <a:solidFill>
                <a:srgbClr val="FFFFFF"/>
              </a:solidFill>
            </a:endParaRPr>
          </a:p>
        </p:txBody>
      </p:sp>
      <p:pic>
        <p:nvPicPr>
          <p:cNvPr id="6" name="Audio 5">
            <a:hlinkClick r:id="" action="ppaction://media"/>
            <a:extLst>
              <a:ext uri="{FF2B5EF4-FFF2-40B4-BE49-F238E27FC236}">
                <a16:creationId xmlns:a16="http://schemas.microsoft.com/office/drawing/2014/main" id="{827C4DD6-1613-4B88-8636-0C9F2021479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3001"/>
    </mc:Choice>
    <mc:Fallback>
      <p:transition spd="slow" advTm="130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15"/>
          <p:cNvSpPr txBox="1">
            <a:spLocks noGrp="1"/>
          </p:cNvSpPr>
          <p:nvPr>
            <p:ph type="body" idx="1"/>
          </p:nvPr>
        </p:nvSpPr>
        <p:spPr>
          <a:xfrm>
            <a:off x="457200" y="905775"/>
            <a:ext cx="8229600" cy="5114100"/>
          </a:xfrm>
          <a:prstGeom prst="rect">
            <a:avLst/>
          </a:prstGeom>
        </p:spPr>
        <p:txBody>
          <a:bodyPr spcFirstLastPara="1" wrap="square" lIns="91425" tIns="45700" rIns="91425" bIns="45700" anchor="t" anchorCtr="0">
            <a:noAutofit/>
          </a:bodyPr>
          <a:lstStyle/>
          <a:p>
            <a:pPr marL="457200" lvl="0" indent="-342900" algn="l" rtl="0">
              <a:spcBef>
                <a:spcPts val="360"/>
              </a:spcBef>
              <a:spcAft>
                <a:spcPts val="0"/>
              </a:spcAft>
              <a:buSzPts val="1800"/>
              <a:buChar char="•"/>
            </a:pPr>
            <a:r>
              <a:rPr lang="en-US" sz="1800">
                <a:latin typeface="Arial"/>
                <a:ea typeface="Arial"/>
                <a:cs typeface="Arial"/>
                <a:sym typeface="Arial"/>
              </a:rPr>
              <a:t>Digital signature algorithms must have:</a:t>
            </a:r>
            <a:endParaRPr sz="1800">
              <a:latin typeface="Arial"/>
              <a:ea typeface="Arial"/>
              <a:cs typeface="Arial"/>
              <a:sym typeface="Arial"/>
            </a:endParaRPr>
          </a:p>
          <a:p>
            <a:pPr marL="914400" lvl="1" indent="-342900" algn="l" rtl="0">
              <a:spcBef>
                <a:spcPts val="0"/>
              </a:spcBef>
              <a:spcAft>
                <a:spcPts val="0"/>
              </a:spcAft>
              <a:buSzPts val="1800"/>
              <a:buChar char="–"/>
            </a:pPr>
            <a:r>
              <a:rPr lang="en-US" sz="1800"/>
              <a:t>I</a:t>
            </a:r>
            <a:r>
              <a:rPr lang="en-US" sz="1800">
                <a:latin typeface="Arial"/>
                <a:ea typeface="Arial"/>
                <a:cs typeface="Arial"/>
                <a:sym typeface="Arial"/>
              </a:rPr>
              <a:t>ntegrity</a:t>
            </a:r>
            <a:endParaRPr sz="1800"/>
          </a:p>
          <a:p>
            <a:pPr marL="914400" lvl="1" indent="-342900" algn="l" rtl="0">
              <a:spcBef>
                <a:spcPts val="0"/>
              </a:spcBef>
              <a:spcAft>
                <a:spcPts val="0"/>
              </a:spcAft>
              <a:buSzPts val="1800"/>
              <a:buChar char="–"/>
            </a:pPr>
            <a:r>
              <a:rPr lang="en-US" sz="1800"/>
              <a:t>A</a:t>
            </a:r>
            <a:r>
              <a:rPr lang="en-US" sz="1800">
                <a:latin typeface="Arial"/>
                <a:ea typeface="Arial"/>
                <a:cs typeface="Arial"/>
                <a:sym typeface="Arial"/>
              </a:rPr>
              <a:t>uthenticity</a:t>
            </a:r>
            <a:endParaRPr sz="1800"/>
          </a:p>
          <a:p>
            <a:pPr marL="914400" lvl="1" indent="-342900" algn="l" rtl="0">
              <a:spcBef>
                <a:spcPts val="0"/>
              </a:spcBef>
              <a:spcAft>
                <a:spcPts val="0"/>
              </a:spcAft>
              <a:buSzPts val="1800"/>
              <a:buChar char="–"/>
            </a:pPr>
            <a:r>
              <a:rPr lang="en-US" sz="1800"/>
              <a:t>N</a:t>
            </a:r>
            <a:r>
              <a:rPr lang="en-US" sz="1800">
                <a:latin typeface="Arial"/>
                <a:ea typeface="Arial"/>
                <a:cs typeface="Arial"/>
                <a:sym typeface="Arial"/>
              </a:rPr>
              <a:t>on-repudiation</a:t>
            </a:r>
            <a:endParaRPr sz="1800">
              <a:latin typeface="Arial"/>
              <a:ea typeface="Arial"/>
              <a:cs typeface="Arial"/>
              <a:sym typeface="Arial"/>
            </a:endParaRPr>
          </a:p>
        </p:txBody>
      </p:sp>
      <p:sp>
        <p:nvSpPr>
          <p:cNvPr id="102" name="Google Shape;102;p15"/>
          <p:cNvSpPr txBox="1">
            <a:spLocks noGrp="1"/>
          </p:cNvSpPr>
          <p:nvPr>
            <p:ph type="title"/>
          </p:nvPr>
        </p:nvSpPr>
        <p:spPr>
          <a:xfrm>
            <a:off x="314325" y="274650"/>
            <a:ext cx="8700900" cy="7443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3200"/>
              <a:t>Digital Signature Algorithms</a:t>
            </a:r>
            <a:endParaRPr sz="3200"/>
          </a:p>
        </p:txBody>
      </p:sp>
      <p:grpSp>
        <p:nvGrpSpPr>
          <p:cNvPr id="103" name="Google Shape;103;p15"/>
          <p:cNvGrpSpPr/>
          <p:nvPr/>
        </p:nvGrpSpPr>
        <p:grpSpPr>
          <a:xfrm>
            <a:off x="6566175" y="2342600"/>
            <a:ext cx="2365675" cy="3725971"/>
            <a:chOff x="6566175" y="2342600"/>
            <a:chExt cx="2365675" cy="3725971"/>
          </a:xfrm>
        </p:grpSpPr>
        <p:sp>
          <p:nvSpPr>
            <p:cNvPr id="104" name="Google Shape;104;p15"/>
            <p:cNvSpPr/>
            <p:nvPr/>
          </p:nvSpPr>
          <p:spPr>
            <a:xfrm>
              <a:off x="6858000" y="4665175"/>
              <a:ext cx="914400" cy="646800"/>
            </a:xfrm>
            <a:prstGeom prst="verticalScroll">
              <a:avLst>
                <a:gd name="adj" fmla="val 25000"/>
              </a:avLst>
            </a:prstGeom>
            <a:solidFill>
              <a:srgbClr val="3C78D8"/>
            </a:solid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100">
                <a:highlight>
                  <a:srgbClr val="FFFFFF"/>
                </a:highlight>
              </a:endParaRPr>
            </a:p>
          </p:txBody>
        </p:sp>
        <p:grpSp>
          <p:nvGrpSpPr>
            <p:cNvPr id="105" name="Google Shape;105;p15"/>
            <p:cNvGrpSpPr/>
            <p:nvPr/>
          </p:nvGrpSpPr>
          <p:grpSpPr>
            <a:xfrm>
              <a:off x="6566175" y="2342600"/>
              <a:ext cx="2365675" cy="3725971"/>
              <a:chOff x="6566175" y="2342600"/>
              <a:chExt cx="2365675" cy="3725971"/>
            </a:xfrm>
          </p:grpSpPr>
          <p:grpSp>
            <p:nvGrpSpPr>
              <p:cNvPr id="106" name="Google Shape;106;p15"/>
              <p:cNvGrpSpPr/>
              <p:nvPr/>
            </p:nvGrpSpPr>
            <p:grpSpPr>
              <a:xfrm>
                <a:off x="6566175" y="2342600"/>
                <a:ext cx="2365675" cy="3725971"/>
                <a:chOff x="6566175" y="2495000"/>
                <a:chExt cx="2365675" cy="3725971"/>
              </a:xfrm>
            </p:grpSpPr>
            <p:grpSp>
              <p:nvGrpSpPr>
                <p:cNvPr id="107" name="Google Shape;107;p15"/>
                <p:cNvGrpSpPr/>
                <p:nvPr/>
              </p:nvGrpSpPr>
              <p:grpSpPr>
                <a:xfrm>
                  <a:off x="6566175" y="2495000"/>
                  <a:ext cx="2365675" cy="3725971"/>
                  <a:chOff x="2756175" y="2495000"/>
                  <a:chExt cx="2365675" cy="3725971"/>
                </a:xfrm>
              </p:grpSpPr>
              <p:grpSp>
                <p:nvGrpSpPr>
                  <p:cNvPr id="108" name="Google Shape;108;p15"/>
                  <p:cNvGrpSpPr/>
                  <p:nvPr/>
                </p:nvGrpSpPr>
                <p:grpSpPr>
                  <a:xfrm>
                    <a:off x="2756175" y="3206875"/>
                    <a:ext cx="2365675" cy="3014096"/>
                    <a:chOff x="2756175" y="3206875"/>
                    <a:chExt cx="2365675" cy="3014096"/>
                  </a:xfrm>
                </p:grpSpPr>
                <p:sp>
                  <p:nvSpPr>
                    <p:cNvPr id="109" name="Google Shape;109;p15"/>
                    <p:cNvSpPr/>
                    <p:nvPr/>
                  </p:nvSpPr>
                  <p:spPr>
                    <a:xfrm>
                      <a:off x="2756175" y="3206875"/>
                      <a:ext cx="2250600" cy="2908500"/>
                    </a:xfrm>
                    <a:prstGeom prst="roundRect">
                      <a:avLst>
                        <a:gd name="adj" fmla="val 8367"/>
                      </a:avLst>
                    </a:prstGeom>
                    <a:noFill/>
                    <a:ln w="38100" cap="flat" cmpd="sng">
                      <a:solidFill>
                        <a:srgbClr val="0000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5"/>
                    <p:cNvSpPr/>
                    <p:nvPr/>
                  </p:nvSpPr>
                  <p:spPr>
                    <a:xfrm rot="8241925">
                      <a:off x="3349822" y="4422437"/>
                      <a:ext cx="1454556" cy="1504867"/>
                    </a:xfrm>
                    <a:prstGeom prst="arc">
                      <a:avLst>
                        <a:gd name="adj1" fmla="val 4006656"/>
                        <a:gd name="adj2" fmla="val 19980757"/>
                      </a:avLst>
                    </a:prstGeom>
                    <a:no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5"/>
                    <p:cNvSpPr/>
                    <p:nvPr/>
                  </p:nvSpPr>
                  <p:spPr>
                    <a:xfrm>
                      <a:off x="2895600" y="5582175"/>
                      <a:ext cx="1089600" cy="437700"/>
                    </a:xfrm>
                    <a:prstGeom prst="ellipse">
                      <a:avLst/>
                    </a:prstGeom>
                    <a:solidFill>
                      <a:srgbClr val="00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a:solidFill>
                            <a:srgbClr val="FFFFFF"/>
                          </a:solidFill>
                        </a:rPr>
                        <a:t>Bob</a:t>
                      </a:r>
                      <a:endParaRPr sz="1800">
                        <a:solidFill>
                          <a:srgbClr val="FFFFFF"/>
                        </a:solidFill>
                      </a:endParaRPr>
                    </a:p>
                  </p:txBody>
                </p:sp>
                <p:sp>
                  <p:nvSpPr>
                    <p:cNvPr id="112" name="Google Shape;112;p15"/>
                    <p:cNvSpPr/>
                    <p:nvPr/>
                  </p:nvSpPr>
                  <p:spPr>
                    <a:xfrm>
                      <a:off x="4259163" y="5505925"/>
                      <a:ext cx="642000" cy="457200"/>
                    </a:xfrm>
                    <a:prstGeom prst="rect">
                      <a:avLst/>
                    </a:prstGeom>
                    <a:solidFill>
                      <a:srgbClr val="CC0000"/>
                    </a:solid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100">
                          <a:solidFill>
                            <a:srgbClr val="FFFFFF"/>
                          </a:solidFill>
                        </a:rPr>
                        <a:t>Public key</a:t>
                      </a:r>
                      <a:endParaRPr sz="1100">
                        <a:solidFill>
                          <a:srgbClr val="FFFFFF"/>
                        </a:solidFill>
                      </a:endParaRPr>
                    </a:p>
                  </p:txBody>
                </p:sp>
                <p:cxnSp>
                  <p:nvCxnSpPr>
                    <p:cNvPr id="113" name="Google Shape;113;p15"/>
                    <p:cNvCxnSpPr>
                      <a:stCxn id="114" idx="2"/>
                      <a:endCxn id="111" idx="0"/>
                    </p:cNvCxnSpPr>
                    <p:nvPr/>
                  </p:nvCxnSpPr>
                  <p:spPr>
                    <a:xfrm>
                      <a:off x="3440400" y="5448075"/>
                      <a:ext cx="0" cy="134100"/>
                    </a:xfrm>
                    <a:prstGeom prst="straightConnector1">
                      <a:avLst/>
                    </a:prstGeom>
                    <a:noFill/>
                    <a:ln w="38100" cap="flat" cmpd="sng">
                      <a:solidFill>
                        <a:srgbClr val="000000"/>
                      </a:solidFill>
                      <a:prstDash val="solid"/>
                      <a:round/>
                      <a:headEnd type="none" w="med" len="med"/>
                      <a:tailEnd type="none" w="med" len="med"/>
                    </a:ln>
                  </p:spPr>
                </p:cxnSp>
                <p:cxnSp>
                  <p:nvCxnSpPr>
                    <p:cNvPr id="115" name="Google Shape;115;p15"/>
                    <p:cNvCxnSpPr/>
                    <p:nvPr/>
                  </p:nvCxnSpPr>
                  <p:spPr>
                    <a:xfrm>
                      <a:off x="4077100" y="3226350"/>
                      <a:ext cx="0" cy="1209600"/>
                    </a:xfrm>
                    <a:prstGeom prst="straightConnector1">
                      <a:avLst/>
                    </a:prstGeom>
                    <a:noFill/>
                    <a:ln w="38100" cap="flat" cmpd="sng">
                      <a:solidFill>
                        <a:srgbClr val="000000"/>
                      </a:solidFill>
                      <a:prstDash val="solid"/>
                      <a:round/>
                      <a:headEnd type="none" w="med" len="med"/>
                      <a:tailEnd type="none" w="med" len="med"/>
                    </a:ln>
                  </p:spPr>
                </p:cxnSp>
              </p:grpSp>
              <p:sp>
                <p:nvSpPr>
                  <p:cNvPr id="116" name="Google Shape;116;p15"/>
                  <p:cNvSpPr/>
                  <p:nvPr/>
                </p:nvSpPr>
                <p:spPr>
                  <a:xfrm>
                    <a:off x="2895600" y="2495000"/>
                    <a:ext cx="1089600" cy="437700"/>
                  </a:xfrm>
                  <a:prstGeom prst="ellipse">
                    <a:avLst/>
                  </a:prstGeom>
                  <a:solidFill>
                    <a:srgbClr val="00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a:solidFill>
                          <a:srgbClr val="FFFFFF"/>
                        </a:solidFill>
                      </a:rPr>
                      <a:t>Alice</a:t>
                    </a:r>
                    <a:endParaRPr sz="1800">
                      <a:solidFill>
                        <a:srgbClr val="FFFFFF"/>
                      </a:solidFill>
                    </a:endParaRPr>
                  </a:p>
                </p:txBody>
              </p:sp>
            </p:grpSp>
            <p:sp>
              <p:nvSpPr>
                <p:cNvPr id="117" name="Google Shape;117;p15"/>
                <p:cNvSpPr/>
                <p:nvPr/>
              </p:nvSpPr>
              <p:spPr>
                <a:xfrm>
                  <a:off x="7777850" y="2495000"/>
                  <a:ext cx="642000" cy="457200"/>
                </a:xfrm>
                <a:prstGeom prst="rect">
                  <a:avLst/>
                </a:prstGeom>
                <a:solidFill>
                  <a:srgbClr val="CC0000"/>
                </a:solid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100">
                      <a:solidFill>
                        <a:srgbClr val="FFFFFF"/>
                      </a:solidFill>
                    </a:rPr>
                    <a:t>Private key</a:t>
                  </a:r>
                  <a:endParaRPr sz="1100">
                    <a:solidFill>
                      <a:srgbClr val="FFFFFF"/>
                    </a:solidFill>
                  </a:endParaRPr>
                </a:p>
              </p:txBody>
            </p:sp>
          </p:grpSp>
          <p:sp>
            <p:nvSpPr>
              <p:cNvPr id="118" name="Google Shape;118;p15"/>
              <p:cNvSpPr/>
              <p:nvPr/>
            </p:nvSpPr>
            <p:spPr>
              <a:xfrm>
                <a:off x="6705600" y="4668400"/>
                <a:ext cx="914400" cy="646800"/>
              </a:xfrm>
              <a:prstGeom prst="verticalScroll">
                <a:avLst>
                  <a:gd name="adj" fmla="val 25000"/>
                </a:avLst>
              </a:prstGeom>
              <a:solidFill>
                <a:srgbClr val="FFFFFF"/>
              </a:solid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100">
                    <a:highlight>
                      <a:srgbClr val="FFFFFF"/>
                    </a:highlight>
                  </a:rPr>
                  <a:t>Hello World</a:t>
                </a:r>
                <a:endParaRPr sz="1100">
                  <a:highlight>
                    <a:srgbClr val="FFFFFF"/>
                  </a:highlight>
                </a:endParaRPr>
              </a:p>
            </p:txBody>
          </p:sp>
        </p:grpSp>
        <p:pic>
          <p:nvPicPr>
            <p:cNvPr id="119" name="Google Shape;119;p15"/>
            <p:cNvPicPr preferRelativeResize="0"/>
            <p:nvPr/>
          </p:nvPicPr>
          <p:blipFill>
            <a:blip r:embed="rId6">
              <a:alphaModFix/>
            </a:blip>
            <a:stretch>
              <a:fillRect/>
            </a:stretch>
          </p:blipFill>
          <p:spPr>
            <a:xfrm>
              <a:off x="7637938" y="4768900"/>
              <a:ext cx="591750" cy="591750"/>
            </a:xfrm>
            <a:prstGeom prst="rect">
              <a:avLst/>
            </a:prstGeom>
            <a:noFill/>
            <a:ln>
              <a:noFill/>
            </a:ln>
          </p:spPr>
        </p:pic>
      </p:grpSp>
      <p:sp>
        <p:nvSpPr>
          <p:cNvPr id="120" name="Google Shape;120;p15"/>
          <p:cNvSpPr txBox="1">
            <a:spLocks noGrp="1"/>
          </p:cNvSpPr>
          <p:nvPr>
            <p:ph type="body" idx="1"/>
          </p:nvPr>
        </p:nvSpPr>
        <p:spPr>
          <a:xfrm>
            <a:off x="2468200" y="2574575"/>
            <a:ext cx="3903900" cy="2760300"/>
          </a:xfrm>
          <a:prstGeom prst="rect">
            <a:avLst/>
          </a:prstGeom>
        </p:spPr>
        <p:txBody>
          <a:bodyPr spcFirstLastPara="1" wrap="square" lIns="91425" tIns="45700" rIns="91425" bIns="45700" anchor="t" anchorCtr="0">
            <a:noAutofit/>
          </a:bodyPr>
          <a:lstStyle/>
          <a:p>
            <a:pPr marL="457200" lvl="0" indent="-342900" algn="l" rtl="0">
              <a:spcBef>
                <a:spcPts val="360"/>
              </a:spcBef>
              <a:spcAft>
                <a:spcPts val="0"/>
              </a:spcAft>
              <a:buSzPts val="1800"/>
              <a:buChar char="•"/>
            </a:pPr>
            <a:r>
              <a:rPr lang="en-US" sz="1800">
                <a:latin typeface="Arial"/>
                <a:ea typeface="Arial"/>
                <a:cs typeface="Arial"/>
                <a:sym typeface="Arial"/>
              </a:rPr>
              <a:t>Two parts</a:t>
            </a:r>
            <a:endParaRPr sz="1800">
              <a:latin typeface="Arial"/>
              <a:ea typeface="Arial"/>
              <a:cs typeface="Arial"/>
              <a:sym typeface="Arial"/>
            </a:endParaRPr>
          </a:p>
          <a:p>
            <a:pPr marL="914400" lvl="1" indent="-342900" algn="l" rtl="0">
              <a:spcBef>
                <a:spcPts val="0"/>
              </a:spcBef>
              <a:spcAft>
                <a:spcPts val="0"/>
              </a:spcAft>
              <a:buSzPts val="1800"/>
              <a:buFont typeface="Arial"/>
              <a:buChar char="–"/>
            </a:pPr>
            <a:r>
              <a:rPr lang="en-US" sz="1800"/>
              <a:t>Key generation</a:t>
            </a:r>
            <a:endParaRPr sz="1800"/>
          </a:p>
          <a:p>
            <a:pPr marL="1371600" lvl="2" indent="-342900" algn="l" rtl="0">
              <a:spcBef>
                <a:spcPts val="0"/>
              </a:spcBef>
              <a:spcAft>
                <a:spcPts val="0"/>
              </a:spcAft>
              <a:buSzPts val="1800"/>
              <a:buChar char="•"/>
            </a:pPr>
            <a:br>
              <a:rPr lang="en-US" sz="1800"/>
            </a:br>
            <a:endParaRPr sz="1800"/>
          </a:p>
          <a:p>
            <a:pPr marL="914400" lvl="1" indent="-342900" algn="l" rtl="0">
              <a:spcBef>
                <a:spcPts val="0"/>
              </a:spcBef>
              <a:spcAft>
                <a:spcPts val="0"/>
              </a:spcAft>
              <a:buSzPts val="1800"/>
              <a:buChar char="–"/>
            </a:pPr>
            <a:r>
              <a:rPr lang="en-US" sz="1800"/>
              <a:t>Key use</a:t>
            </a:r>
            <a:endParaRPr sz="1800"/>
          </a:p>
          <a:p>
            <a:pPr marL="1371600" lvl="2" indent="-342900" algn="l" rtl="0">
              <a:spcBef>
                <a:spcPts val="0"/>
              </a:spcBef>
              <a:spcAft>
                <a:spcPts val="0"/>
              </a:spcAft>
              <a:buSzPts val="1800"/>
              <a:buChar char="•"/>
            </a:pPr>
            <a:r>
              <a:rPr lang="en-US" sz="1800"/>
              <a:t>Message signing</a:t>
            </a:r>
            <a:endParaRPr sz="1800"/>
          </a:p>
          <a:p>
            <a:pPr marL="1371600" lvl="2" indent="-342900" algn="l" rtl="0">
              <a:spcBef>
                <a:spcPts val="0"/>
              </a:spcBef>
              <a:spcAft>
                <a:spcPts val="0"/>
              </a:spcAft>
              <a:buSzPts val="1800"/>
              <a:buChar char="•"/>
            </a:pPr>
            <a:r>
              <a:rPr lang="en-US" sz="1800"/>
              <a:t>Message verification</a:t>
            </a:r>
            <a:endParaRPr sz="1800"/>
          </a:p>
        </p:txBody>
      </p:sp>
      <p:grpSp>
        <p:nvGrpSpPr>
          <p:cNvPr id="121" name="Google Shape;121;p15"/>
          <p:cNvGrpSpPr/>
          <p:nvPr/>
        </p:nvGrpSpPr>
        <p:grpSpPr>
          <a:xfrm>
            <a:off x="3899688" y="3291925"/>
            <a:ext cx="1344613" cy="457200"/>
            <a:chOff x="3899688" y="3291925"/>
            <a:chExt cx="1344613" cy="457200"/>
          </a:xfrm>
        </p:grpSpPr>
        <p:sp>
          <p:nvSpPr>
            <p:cNvPr id="122" name="Google Shape;122;p15"/>
            <p:cNvSpPr/>
            <p:nvPr/>
          </p:nvSpPr>
          <p:spPr>
            <a:xfrm>
              <a:off x="4602300" y="3291925"/>
              <a:ext cx="642000" cy="457200"/>
            </a:xfrm>
            <a:prstGeom prst="rect">
              <a:avLst/>
            </a:prstGeom>
            <a:solidFill>
              <a:srgbClr val="CC0000"/>
            </a:solid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100">
                  <a:solidFill>
                    <a:srgbClr val="FFFFFF"/>
                  </a:solidFill>
                </a:rPr>
                <a:t>Private key</a:t>
              </a:r>
              <a:endParaRPr sz="1100">
                <a:solidFill>
                  <a:srgbClr val="FFFFFF"/>
                </a:solidFill>
              </a:endParaRPr>
            </a:p>
          </p:txBody>
        </p:sp>
        <p:sp>
          <p:nvSpPr>
            <p:cNvPr id="123" name="Google Shape;123;p15"/>
            <p:cNvSpPr/>
            <p:nvPr/>
          </p:nvSpPr>
          <p:spPr>
            <a:xfrm>
              <a:off x="3899688" y="3291925"/>
              <a:ext cx="642000" cy="457200"/>
            </a:xfrm>
            <a:prstGeom prst="rect">
              <a:avLst/>
            </a:prstGeom>
            <a:solidFill>
              <a:srgbClr val="CC0000"/>
            </a:solid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100">
                  <a:solidFill>
                    <a:srgbClr val="FFFFFF"/>
                  </a:solidFill>
                </a:rPr>
                <a:t>Public key</a:t>
              </a:r>
              <a:endParaRPr sz="1100">
                <a:solidFill>
                  <a:srgbClr val="FFFFFF"/>
                </a:solidFill>
              </a:endParaRPr>
            </a:p>
          </p:txBody>
        </p:sp>
      </p:grpSp>
      <p:grpSp>
        <p:nvGrpSpPr>
          <p:cNvPr id="124" name="Google Shape;124;p15"/>
          <p:cNvGrpSpPr/>
          <p:nvPr/>
        </p:nvGrpSpPr>
        <p:grpSpPr>
          <a:xfrm>
            <a:off x="314325" y="2269775"/>
            <a:ext cx="2156700" cy="3597700"/>
            <a:chOff x="314325" y="2269775"/>
            <a:chExt cx="2156700" cy="3597700"/>
          </a:xfrm>
        </p:grpSpPr>
        <p:grpSp>
          <p:nvGrpSpPr>
            <p:cNvPr id="125" name="Google Shape;125;p15"/>
            <p:cNvGrpSpPr/>
            <p:nvPr/>
          </p:nvGrpSpPr>
          <p:grpSpPr>
            <a:xfrm>
              <a:off x="314325" y="2269775"/>
              <a:ext cx="2156700" cy="3597700"/>
              <a:chOff x="314325" y="2269775"/>
              <a:chExt cx="2156700" cy="3597700"/>
            </a:xfrm>
          </p:grpSpPr>
          <p:sp>
            <p:nvSpPr>
              <p:cNvPr id="126" name="Google Shape;126;p15"/>
              <p:cNvSpPr/>
              <p:nvPr/>
            </p:nvSpPr>
            <p:spPr>
              <a:xfrm>
                <a:off x="609600" y="4360375"/>
                <a:ext cx="914400" cy="646800"/>
              </a:xfrm>
              <a:prstGeom prst="verticalScroll">
                <a:avLst>
                  <a:gd name="adj" fmla="val 25000"/>
                </a:avLst>
              </a:prstGeom>
              <a:solidFill>
                <a:srgbClr val="3C78D8"/>
              </a:solid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100">
                  <a:highlight>
                    <a:srgbClr val="FFFFFF"/>
                  </a:highlight>
                </a:endParaRPr>
              </a:p>
            </p:txBody>
          </p:sp>
          <p:grpSp>
            <p:nvGrpSpPr>
              <p:cNvPr id="127" name="Google Shape;127;p15"/>
              <p:cNvGrpSpPr/>
              <p:nvPr/>
            </p:nvGrpSpPr>
            <p:grpSpPr>
              <a:xfrm>
                <a:off x="314325" y="2269775"/>
                <a:ext cx="2156700" cy="3597700"/>
                <a:chOff x="314325" y="2422175"/>
                <a:chExt cx="2156700" cy="3597700"/>
              </a:xfrm>
            </p:grpSpPr>
            <p:sp>
              <p:nvSpPr>
                <p:cNvPr id="128" name="Google Shape;128;p15"/>
                <p:cNvSpPr/>
                <p:nvPr/>
              </p:nvSpPr>
              <p:spPr>
                <a:xfrm>
                  <a:off x="314325" y="2422175"/>
                  <a:ext cx="2156700" cy="2908500"/>
                </a:xfrm>
                <a:prstGeom prst="roundRect">
                  <a:avLst>
                    <a:gd name="adj" fmla="val 8367"/>
                  </a:avLst>
                </a:prstGeom>
                <a:noFill/>
                <a:ln w="38100" cap="flat" cmpd="sng">
                  <a:solidFill>
                    <a:srgbClr val="0000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5"/>
                <p:cNvSpPr/>
                <p:nvPr/>
              </p:nvSpPr>
              <p:spPr>
                <a:xfrm>
                  <a:off x="457200" y="2498225"/>
                  <a:ext cx="1089600" cy="437700"/>
                </a:xfrm>
                <a:prstGeom prst="ellipse">
                  <a:avLst/>
                </a:prstGeom>
                <a:solidFill>
                  <a:srgbClr val="00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a:solidFill>
                        <a:srgbClr val="FFFFFF"/>
                      </a:solidFill>
                    </a:rPr>
                    <a:t>Alice</a:t>
                  </a:r>
                  <a:endParaRPr sz="1800">
                    <a:solidFill>
                      <a:srgbClr val="FFFFFF"/>
                    </a:solidFill>
                  </a:endParaRPr>
                </a:p>
              </p:txBody>
            </p:sp>
            <p:sp>
              <p:nvSpPr>
                <p:cNvPr id="130" name="Google Shape;130;p15"/>
                <p:cNvSpPr/>
                <p:nvPr/>
              </p:nvSpPr>
              <p:spPr>
                <a:xfrm>
                  <a:off x="457200" y="3139425"/>
                  <a:ext cx="1089600" cy="646800"/>
                </a:xfrm>
                <a:prstGeom prst="verticalScroll">
                  <a:avLst>
                    <a:gd name="adj" fmla="val 25000"/>
                  </a:avLst>
                </a:prstGeom>
                <a:solidFill>
                  <a:srgbClr val="FFFFFF"/>
                </a:solid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100">
                      <a:highlight>
                        <a:srgbClr val="FFFFFF"/>
                      </a:highlight>
                    </a:rPr>
                    <a:t>Hello World</a:t>
                  </a:r>
                  <a:endParaRPr sz="1100">
                    <a:highlight>
                      <a:srgbClr val="FFFFFF"/>
                    </a:highlight>
                  </a:endParaRPr>
                </a:p>
              </p:txBody>
            </p:sp>
            <p:sp>
              <p:nvSpPr>
                <p:cNvPr id="131" name="Google Shape;131;p15"/>
                <p:cNvSpPr/>
                <p:nvPr/>
              </p:nvSpPr>
              <p:spPr>
                <a:xfrm>
                  <a:off x="457200" y="5582175"/>
                  <a:ext cx="1089600" cy="437700"/>
                </a:xfrm>
                <a:prstGeom prst="ellipse">
                  <a:avLst/>
                </a:prstGeom>
                <a:solidFill>
                  <a:srgbClr val="00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a:solidFill>
                        <a:srgbClr val="FFFFFF"/>
                      </a:solidFill>
                    </a:rPr>
                    <a:t>Bob</a:t>
                  </a:r>
                  <a:endParaRPr sz="1800">
                    <a:solidFill>
                      <a:srgbClr val="FFFFFF"/>
                    </a:solidFill>
                  </a:endParaRPr>
                </a:p>
              </p:txBody>
            </p:sp>
            <p:sp>
              <p:nvSpPr>
                <p:cNvPr id="132" name="Google Shape;132;p15"/>
                <p:cNvSpPr/>
                <p:nvPr/>
              </p:nvSpPr>
              <p:spPr>
                <a:xfrm>
                  <a:off x="457200" y="4516000"/>
                  <a:ext cx="914400" cy="646800"/>
                </a:xfrm>
                <a:prstGeom prst="verticalScroll">
                  <a:avLst>
                    <a:gd name="adj" fmla="val 25000"/>
                  </a:avLst>
                </a:prstGeom>
                <a:solidFill>
                  <a:srgbClr val="FFFFFF"/>
                </a:solid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100">
                      <a:highlight>
                        <a:srgbClr val="FFFFFF"/>
                      </a:highlight>
                    </a:rPr>
                    <a:t>Hello World</a:t>
                  </a:r>
                  <a:endParaRPr sz="1100">
                    <a:highlight>
                      <a:srgbClr val="FFFFFF"/>
                    </a:highlight>
                  </a:endParaRPr>
                </a:p>
              </p:txBody>
            </p:sp>
            <p:cxnSp>
              <p:nvCxnSpPr>
                <p:cNvPr id="133" name="Google Shape;133;p15"/>
                <p:cNvCxnSpPr>
                  <a:endCxn id="132" idx="0"/>
                </p:cNvCxnSpPr>
                <p:nvPr/>
              </p:nvCxnSpPr>
              <p:spPr>
                <a:xfrm rot="5400000">
                  <a:off x="888750" y="3906850"/>
                  <a:ext cx="634800" cy="583500"/>
                </a:xfrm>
                <a:prstGeom prst="curvedConnector3">
                  <a:avLst>
                    <a:gd name="adj1" fmla="val 50000"/>
                  </a:avLst>
                </a:prstGeom>
                <a:noFill/>
                <a:ln w="38100" cap="flat" cmpd="sng">
                  <a:solidFill>
                    <a:srgbClr val="000000"/>
                  </a:solidFill>
                  <a:prstDash val="solid"/>
                  <a:round/>
                  <a:headEnd type="none" w="med" len="med"/>
                  <a:tailEnd type="none" w="med" len="med"/>
                </a:ln>
              </p:spPr>
            </p:cxnSp>
            <p:sp>
              <p:nvSpPr>
                <p:cNvPr id="134" name="Google Shape;134;p15"/>
                <p:cNvSpPr/>
                <p:nvPr/>
              </p:nvSpPr>
              <p:spPr>
                <a:xfrm rot="8241878">
                  <a:off x="993873" y="2723505"/>
                  <a:ext cx="1115704" cy="1154128"/>
                </a:xfrm>
                <a:prstGeom prst="arc">
                  <a:avLst>
                    <a:gd name="adj1" fmla="val 7862368"/>
                    <a:gd name="adj2" fmla="val 20490858"/>
                  </a:avLst>
                </a:prstGeom>
                <a:no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5"/>
                <p:cNvSpPr/>
                <p:nvPr/>
              </p:nvSpPr>
              <p:spPr>
                <a:xfrm>
                  <a:off x="1711025" y="3234225"/>
                  <a:ext cx="642000" cy="457200"/>
                </a:xfrm>
                <a:prstGeom prst="rect">
                  <a:avLst/>
                </a:prstGeom>
                <a:solidFill>
                  <a:srgbClr val="CC0000"/>
                </a:solid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100">
                      <a:solidFill>
                        <a:srgbClr val="FFFFFF"/>
                      </a:solidFill>
                    </a:rPr>
                    <a:t>Private key</a:t>
                  </a:r>
                  <a:endParaRPr sz="1100">
                    <a:solidFill>
                      <a:srgbClr val="FFFFFF"/>
                    </a:solidFill>
                  </a:endParaRPr>
                </a:p>
              </p:txBody>
            </p:sp>
            <p:cxnSp>
              <p:nvCxnSpPr>
                <p:cNvPr id="136" name="Google Shape;136;p15"/>
                <p:cNvCxnSpPr>
                  <a:stCxn id="132" idx="2"/>
                  <a:endCxn id="131" idx="0"/>
                </p:cNvCxnSpPr>
                <p:nvPr/>
              </p:nvCxnSpPr>
              <p:spPr>
                <a:xfrm>
                  <a:off x="914400" y="5162800"/>
                  <a:ext cx="87600" cy="419400"/>
                </a:xfrm>
                <a:prstGeom prst="straightConnector1">
                  <a:avLst/>
                </a:prstGeom>
                <a:noFill/>
                <a:ln w="38100" cap="flat" cmpd="sng">
                  <a:solidFill>
                    <a:srgbClr val="000000"/>
                  </a:solidFill>
                  <a:prstDash val="solid"/>
                  <a:round/>
                  <a:headEnd type="none" w="med" len="med"/>
                  <a:tailEnd type="none" w="med" len="med"/>
                </a:ln>
              </p:spPr>
            </p:cxnSp>
          </p:grpSp>
        </p:grpSp>
        <p:sp>
          <p:nvSpPr>
            <p:cNvPr id="137" name="Google Shape;137;p15"/>
            <p:cNvSpPr/>
            <p:nvPr/>
          </p:nvSpPr>
          <p:spPr>
            <a:xfrm>
              <a:off x="1429975" y="3686950"/>
              <a:ext cx="155700" cy="155700"/>
            </a:xfrm>
            <a:prstGeom prst="rect">
              <a:avLst/>
            </a:prstGeom>
            <a:solidFill>
              <a:srgbClr val="FF0000"/>
            </a:solid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8" name="Audio 7">
            <a:hlinkClick r:id="" action="ppaction://media"/>
            <a:extLst>
              <a:ext uri="{FF2B5EF4-FFF2-40B4-BE49-F238E27FC236}">
                <a16:creationId xmlns:a16="http://schemas.microsoft.com/office/drawing/2014/main" id="{7366EDEF-64B3-47FC-AD5E-276CAFCE207D}"/>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382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61914"/>
    </mc:Choice>
    <mc:Fallback>
      <p:transition spd="slow" advTm="6191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16"/>
          <p:cNvSpPr txBox="1">
            <a:spLocks noGrp="1"/>
          </p:cNvSpPr>
          <p:nvPr>
            <p:ph type="title"/>
          </p:nvPr>
        </p:nvSpPr>
        <p:spPr>
          <a:xfrm>
            <a:off x="314325" y="274650"/>
            <a:ext cx="8700900" cy="7443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3200"/>
              <a:t>Post-Quantum Cryptography</a:t>
            </a:r>
            <a:endParaRPr sz="3200"/>
          </a:p>
        </p:txBody>
      </p:sp>
      <p:sp>
        <p:nvSpPr>
          <p:cNvPr id="143" name="Google Shape;143;p16"/>
          <p:cNvSpPr txBox="1">
            <a:spLocks noGrp="1"/>
          </p:cNvSpPr>
          <p:nvPr>
            <p:ph type="body" idx="1"/>
          </p:nvPr>
        </p:nvSpPr>
        <p:spPr>
          <a:xfrm>
            <a:off x="457200" y="905775"/>
            <a:ext cx="8229600" cy="5114100"/>
          </a:xfrm>
          <a:prstGeom prst="rect">
            <a:avLst/>
          </a:prstGeom>
        </p:spPr>
        <p:txBody>
          <a:bodyPr spcFirstLastPara="1" wrap="square" lIns="91425" tIns="45700" rIns="91425" bIns="45700" anchor="t" anchorCtr="0">
            <a:noAutofit/>
          </a:bodyPr>
          <a:lstStyle/>
          <a:p>
            <a:pPr marL="457200" lvl="0" indent="-342900" algn="l" rtl="0">
              <a:spcBef>
                <a:spcPts val="360"/>
              </a:spcBef>
              <a:spcAft>
                <a:spcPts val="0"/>
              </a:spcAft>
              <a:buSzPts val="1800"/>
              <a:buChar char="•"/>
            </a:pPr>
            <a:r>
              <a:rPr lang="en-US" sz="1800">
                <a:latin typeface="Arial"/>
                <a:ea typeface="Arial"/>
                <a:cs typeface="Arial"/>
                <a:sym typeface="Arial"/>
              </a:rPr>
              <a:t>Most used signature algorithms today:</a:t>
            </a:r>
            <a:endParaRPr sz="1800">
              <a:latin typeface="Arial"/>
              <a:ea typeface="Arial"/>
              <a:cs typeface="Arial"/>
              <a:sym typeface="Arial"/>
            </a:endParaRPr>
          </a:p>
          <a:p>
            <a:pPr marL="914400" lvl="1" indent="-342900" algn="l" rtl="0">
              <a:spcBef>
                <a:spcPts val="0"/>
              </a:spcBef>
              <a:spcAft>
                <a:spcPts val="0"/>
              </a:spcAft>
              <a:buSzPts val="1800"/>
              <a:buFont typeface="Arial"/>
              <a:buChar char="–"/>
            </a:pPr>
            <a:r>
              <a:rPr lang="en-US" sz="1800"/>
              <a:t>RSA</a:t>
            </a:r>
            <a:endParaRPr sz="1800"/>
          </a:p>
          <a:p>
            <a:pPr marL="914400" lvl="1" indent="-342900" algn="l" rtl="0">
              <a:spcBef>
                <a:spcPts val="0"/>
              </a:spcBef>
              <a:spcAft>
                <a:spcPts val="0"/>
              </a:spcAft>
              <a:buSzPts val="1800"/>
              <a:buChar char="–"/>
            </a:pPr>
            <a:r>
              <a:rPr lang="en-US" sz="1800"/>
              <a:t>ECDSA</a:t>
            </a:r>
            <a:endParaRPr sz="1800"/>
          </a:p>
          <a:p>
            <a:pPr marL="0" lvl="0" indent="0" algn="l" rtl="0">
              <a:spcBef>
                <a:spcPts val="360"/>
              </a:spcBef>
              <a:spcAft>
                <a:spcPts val="0"/>
              </a:spcAft>
              <a:buNone/>
            </a:pPr>
            <a:endParaRPr sz="1800">
              <a:latin typeface="Arial"/>
              <a:ea typeface="Arial"/>
              <a:cs typeface="Arial"/>
              <a:sym typeface="Arial"/>
            </a:endParaRPr>
          </a:p>
          <a:p>
            <a:pPr marL="0" lvl="0" indent="0" algn="l" rtl="0">
              <a:spcBef>
                <a:spcPts val="360"/>
              </a:spcBef>
              <a:spcAft>
                <a:spcPts val="0"/>
              </a:spcAft>
              <a:buNone/>
            </a:pPr>
            <a:endParaRPr sz="1800">
              <a:latin typeface="Arial"/>
              <a:ea typeface="Arial"/>
              <a:cs typeface="Arial"/>
              <a:sym typeface="Arial"/>
            </a:endParaRPr>
          </a:p>
          <a:p>
            <a:pPr marL="0" lvl="0" indent="0" algn="l" rtl="0">
              <a:spcBef>
                <a:spcPts val="360"/>
              </a:spcBef>
              <a:spcAft>
                <a:spcPts val="0"/>
              </a:spcAft>
              <a:buNone/>
            </a:pPr>
            <a:endParaRPr sz="1800">
              <a:latin typeface="Arial"/>
              <a:ea typeface="Arial"/>
              <a:cs typeface="Arial"/>
              <a:sym typeface="Arial"/>
            </a:endParaRPr>
          </a:p>
          <a:p>
            <a:pPr marL="457200" lvl="0" indent="0" algn="l" rtl="0">
              <a:spcBef>
                <a:spcPts val="360"/>
              </a:spcBef>
              <a:spcAft>
                <a:spcPts val="0"/>
              </a:spcAft>
              <a:buNone/>
            </a:pPr>
            <a:endParaRPr sz="1800">
              <a:latin typeface="Arial"/>
              <a:ea typeface="Arial"/>
              <a:cs typeface="Arial"/>
              <a:sym typeface="Arial"/>
            </a:endParaRPr>
          </a:p>
          <a:p>
            <a:pPr marL="457200" lvl="0" indent="0" algn="l" rtl="0">
              <a:spcBef>
                <a:spcPts val="360"/>
              </a:spcBef>
              <a:spcAft>
                <a:spcPts val="0"/>
              </a:spcAft>
              <a:buNone/>
            </a:pPr>
            <a:endParaRPr sz="1800">
              <a:latin typeface="Arial"/>
              <a:ea typeface="Arial"/>
              <a:cs typeface="Arial"/>
              <a:sym typeface="Arial"/>
            </a:endParaRPr>
          </a:p>
          <a:p>
            <a:pPr marL="457200" lvl="0" indent="-342900" algn="l" rtl="0">
              <a:spcBef>
                <a:spcPts val="360"/>
              </a:spcBef>
              <a:spcAft>
                <a:spcPts val="0"/>
              </a:spcAft>
              <a:buSzPts val="1800"/>
              <a:buChar char="•"/>
            </a:pPr>
            <a:r>
              <a:rPr lang="en-US" sz="1800">
                <a:latin typeface="Arial"/>
                <a:ea typeface="Arial"/>
                <a:cs typeface="Arial"/>
                <a:sym typeface="Arial"/>
              </a:rPr>
              <a:t>Finalist post-quantum signature algorithms:</a:t>
            </a:r>
            <a:endParaRPr sz="1800">
              <a:latin typeface="Arial"/>
              <a:ea typeface="Arial"/>
              <a:cs typeface="Arial"/>
              <a:sym typeface="Arial"/>
            </a:endParaRPr>
          </a:p>
          <a:p>
            <a:pPr marL="457200" lvl="0" indent="0" algn="l" rtl="0">
              <a:spcBef>
                <a:spcPts val="360"/>
              </a:spcBef>
              <a:spcAft>
                <a:spcPts val="0"/>
              </a:spcAft>
              <a:buNone/>
            </a:pPr>
            <a:endParaRPr sz="1800">
              <a:latin typeface="Arial"/>
              <a:ea typeface="Arial"/>
              <a:cs typeface="Arial"/>
              <a:sym typeface="Arial"/>
            </a:endParaRPr>
          </a:p>
          <a:p>
            <a:pPr marL="457200" lvl="0" indent="0" algn="l" rtl="0">
              <a:spcBef>
                <a:spcPts val="360"/>
              </a:spcBef>
              <a:spcAft>
                <a:spcPts val="0"/>
              </a:spcAft>
              <a:buNone/>
            </a:pPr>
            <a:endParaRPr sz="1800">
              <a:latin typeface="Arial"/>
              <a:ea typeface="Arial"/>
              <a:cs typeface="Arial"/>
              <a:sym typeface="Arial"/>
            </a:endParaRPr>
          </a:p>
          <a:p>
            <a:pPr marL="914400" lvl="1" indent="-361950" algn="l" rtl="0">
              <a:spcBef>
                <a:spcPts val="360"/>
              </a:spcBef>
              <a:spcAft>
                <a:spcPts val="0"/>
              </a:spcAft>
              <a:buSzPts val="2100"/>
              <a:buChar char="–"/>
            </a:pPr>
            <a:r>
              <a:rPr lang="en-US" sz="2100" b="1">
                <a:latin typeface="Arial"/>
                <a:ea typeface="Arial"/>
                <a:cs typeface="Arial"/>
                <a:sym typeface="Arial"/>
              </a:rPr>
              <a:t>Dilithium</a:t>
            </a:r>
            <a:endParaRPr sz="2100"/>
          </a:p>
          <a:p>
            <a:pPr marL="914400" lvl="1" indent="-361950" algn="l" rtl="0">
              <a:spcBef>
                <a:spcPts val="0"/>
              </a:spcBef>
              <a:spcAft>
                <a:spcPts val="0"/>
              </a:spcAft>
              <a:buSzPts val="2100"/>
              <a:buChar char="–"/>
            </a:pPr>
            <a:r>
              <a:rPr lang="en-US" sz="2100" b="1">
                <a:latin typeface="Arial"/>
                <a:ea typeface="Arial"/>
                <a:cs typeface="Arial"/>
                <a:sym typeface="Arial"/>
              </a:rPr>
              <a:t>Falcon</a:t>
            </a:r>
            <a:endParaRPr sz="2100"/>
          </a:p>
          <a:p>
            <a:pPr marL="914400" lvl="1" indent="-361950" algn="l" rtl="0">
              <a:spcBef>
                <a:spcPts val="0"/>
              </a:spcBef>
              <a:spcAft>
                <a:spcPts val="0"/>
              </a:spcAft>
              <a:buSzPts val="2100"/>
              <a:buChar char="–"/>
            </a:pPr>
            <a:r>
              <a:rPr lang="en-US" sz="2100" b="1">
                <a:latin typeface="Arial"/>
                <a:ea typeface="Arial"/>
                <a:cs typeface="Arial"/>
                <a:sym typeface="Arial"/>
              </a:rPr>
              <a:t>Rainbow</a:t>
            </a:r>
            <a:endParaRPr sz="2100" b="1">
              <a:latin typeface="Arial"/>
              <a:ea typeface="Arial"/>
              <a:cs typeface="Arial"/>
              <a:sym typeface="Arial"/>
            </a:endParaRPr>
          </a:p>
          <a:p>
            <a:pPr marL="0" lvl="0" indent="0" algn="l" rtl="0">
              <a:spcBef>
                <a:spcPts val="360"/>
              </a:spcBef>
              <a:spcAft>
                <a:spcPts val="0"/>
              </a:spcAft>
              <a:buNone/>
            </a:pPr>
            <a:endParaRPr sz="1800">
              <a:latin typeface="Arial"/>
              <a:ea typeface="Arial"/>
              <a:cs typeface="Arial"/>
              <a:sym typeface="Arial"/>
            </a:endParaRPr>
          </a:p>
        </p:txBody>
      </p:sp>
      <p:pic>
        <p:nvPicPr>
          <p:cNvPr id="144" name="Google Shape;144;p16"/>
          <p:cNvPicPr preferRelativeResize="0"/>
          <p:nvPr/>
        </p:nvPicPr>
        <p:blipFill>
          <a:blip r:embed="rId6">
            <a:alphaModFix/>
          </a:blip>
          <a:stretch>
            <a:fillRect/>
          </a:stretch>
        </p:blipFill>
        <p:spPr>
          <a:xfrm>
            <a:off x="5443000" y="4529125"/>
            <a:ext cx="3643201" cy="1312450"/>
          </a:xfrm>
          <a:prstGeom prst="rect">
            <a:avLst/>
          </a:prstGeom>
          <a:noFill/>
          <a:ln>
            <a:noFill/>
          </a:ln>
        </p:spPr>
      </p:pic>
      <p:sp>
        <p:nvSpPr>
          <p:cNvPr id="145" name="Google Shape;145;p16"/>
          <p:cNvSpPr/>
          <p:nvPr/>
        </p:nvSpPr>
        <p:spPr>
          <a:xfrm>
            <a:off x="3605751" y="4114800"/>
            <a:ext cx="1730400" cy="744300"/>
          </a:xfrm>
          <a:prstGeom prst="wedgeRectCallout">
            <a:avLst>
              <a:gd name="adj1" fmla="val -96287"/>
              <a:gd name="adj2" fmla="val -6436"/>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solidFill>
                  <a:srgbClr val="FFFFFF"/>
                </a:solidFill>
              </a:rPr>
              <a:t>One will become standardized</a:t>
            </a:r>
            <a:endParaRPr>
              <a:solidFill>
                <a:srgbClr val="FFFFFF"/>
              </a:solidFill>
            </a:endParaRPr>
          </a:p>
        </p:txBody>
      </p:sp>
      <p:sp>
        <p:nvSpPr>
          <p:cNvPr id="146" name="Google Shape;146;p16"/>
          <p:cNvSpPr/>
          <p:nvPr/>
        </p:nvSpPr>
        <p:spPr>
          <a:xfrm>
            <a:off x="3605750" y="4996775"/>
            <a:ext cx="1730400" cy="387600"/>
          </a:xfrm>
          <a:prstGeom prst="wedgeRectCallout">
            <a:avLst>
              <a:gd name="adj1" fmla="val -69959"/>
              <a:gd name="adj2" fmla="val -65480"/>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solidFill>
                  <a:srgbClr val="FFFFFF"/>
                </a:solidFill>
              </a:rPr>
              <a:t>But which?</a:t>
            </a:r>
            <a:endParaRPr>
              <a:solidFill>
                <a:srgbClr val="FFFFFF"/>
              </a:solidFill>
            </a:endParaRPr>
          </a:p>
        </p:txBody>
      </p:sp>
      <p:sp>
        <p:nvSpPr>
          <p:cNvPr id="147" name="Google Shape;147;p16"/>
          <p:cNvSpPr/>
          <p:nvPr/>
        </p:nvSpPr>
        <p:spPr>
          <a:xfrm>
            <a:off x="2485725" y="2309613"/>
            <a:ext cx="5914500" cy="494400"/>
          </a:xfrm>
          <a:prstGeom prst="wedgeRectCallout">
            <a:avLst>
              <a:gd name="adj1" fmla="val -52883"/>
              <a:gd name="adj2" fmla="val -129543"/>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dirty="0">
                <a:solidFill>
                  <a:srgbClr val="FFFFFF"/>
                </a:solidFill>
              </a:rPr>
              <a:t>Insecure against a quantum computers using Shor’s algorithm!</a:t>
            </a:r>
            <a:endParaRPr dirty="0">
              <a:solidFill>
                <a:srgbClr val="FFFFFF"/>
              </a:solidFill>
            </a:endParaRPr>
          </a:p>
        </p:txBody>
      </p:sp>
      <p:cxnSp>
        <p:nvCxnSpPr>
          <p:cNvPr id="148" name="Google Shape;148;p16"/>
          <p:cNvCxnSpPr/>
          <p:nvPr/>
        </p:nvCxnSpPr>
        <p:spPr>
          <a:xfrm>
            <a:off x="-29250" y="3077688"/>
            <a:ext cx="9202500" cy="0"/>
          </a:xfrm>
          <a:prstGeom prst="straightConnector1">
            <a:avLst/>
          </a:prstGeom>
          <a:noFill/>
          <a:ln w="38100" cap="flat" cmpd="sng">
            <a:solidFill>
              <a:srgbClr val="000000"/>
            </a:solidFill>
            <a:prstDash val="dot"/>
            <a:round/>
            <a:headEnd type="none" w="med" len="med"/>
            <a:tailEnd type="none" w="med" len="med"/>
          </a:ln>
        </p:spPr>
      </p:cxnSp>
      <p:sp>
        <p:nvSpPr>
          <p:cNvPr id="149" name="Google Shape;149;p16"/>
          <p:cNvSpPr/>
          <p:nvPr/>
        </p:nvSpPr>
        <p:spPr>
          <a:xfrm>
            <a:off x="1342425" y="3929975"/>
            <a:ext cx="1352100" cy="2019000"/>
          </a:xfrm>
          <a:prstGeom prst="roundRect">
            <a:avLst>
              <a:gd name="adj" fmla="val 16667"/>
            </a:avLst>
          </a:prstGeom>
          <a:noFill/>
          <a:ln w="38100" cap="flat" cmpd="sng">
            <a:solidFill>
              <a:srgbClr val="0000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0" name="Google Shape;150;p16"/>
          <p:cNvPicPr preferRelativeResize="0"/>
          <p:nvPr/>
        </p:nvPicPr>
        <p:blipFill>
          <a:blip r:embed="rId7">
            <a:alphaModFix/>
          </a:blip>
          <a:stretch>
            <a:fillRect/>
          </a:stretch>
        </p:blipFill>
        <p:spPr>
          <a:xfrm>
            <a:off x="6784750" y="3531400"/>
            <a:ext cx="1902061" cy="680200"/>
          </a:xfrm>
          <a:prstGeom prst="rect">
            <a:avLst/>
          </a:prstGeom>
          <a:noFill/>
          <a:ln>
            <a:noFill/>
          </a:ln>
        </p:spPr>
      </p:pic>
      <p:pic>
        <p:nvPicPr>
          <p:cNvPr id="14" name="Audio 13">
            <a:hlinkClick r:id="" action="ppaction://media"/>
            <a:extLst>
              <a:ext uri="{FF2B5EF4-FFF2-40B4-BE49-F238E27FC236}">
                <a16:creationId xmlns:a16="http://schemas.microsoft.com/office/drawing/2014/main" id="{877D1894-4ABE-42F1-A885-2270C5814F41}"/>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8382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45962"/>
    </mc:Choice>
    <mc:Fallback>
      <p:transition spd="slow" advTm="4596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17"/>
          <p:cNvSpPr txBox="1">
            <a:spLocks noGrp="1"/>
          </p:cNvSpPr>
          <p:nvPr>
            <p:ph type="title"/>
          </p:nvPr>
        </p:nvSpPr>
        <p:spPr>
          <a:xfrm>
            <a:off x="457200" y="274646"/>
            <a:ext cx="8229600" cy="7443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Our Problem Statement</a:t>
            </a:r>
            <a:endParaRPr/>
          </a:p>
        </p:txBody>
      </p:sp>
      <p:sp>
        <p:nvSpPr>
          <p:cNvPr id="156" name="Google Shape;156;p17"/>
          <p:cNvSpPr txBox="1">
            <a:spLocks noGrp="1"/>
          </p:cNvSpPr>
          <p:nvPr>
            <p:ph type="body" idx="1"/>
          </p:nvPr>
        </p:nvSpPr>
        <p:spPr>
          <a:xfrm>
            <a:off x="457200" y="1314850"/>
            <a:ext cx="8686800" cy="46287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r>
              <a:rPr lang="en-US" sz="1800" dirty="0" err="1">
                <a:latin typeface="Arial"/>
                <a:ea typeface="Arial"/>
                <a:cs typeface="Arial"/>
                <a:sym typeface="Arial"/>
              </a:rPr>
              <a:t>Dilithium</a:t>
            </a:r>
            <a:r>
              <a:rPr lang="en-US" sz="1800" dirty="0">
                <a:latin typeface="Arial"/>
                <a:ea typeface="Arial"/>
                <a:cs typeface="Arial"/>
                <a:sym typeface="Arial"/>
              </a:rPr>
              <a:t> and Falcon are Lattice-based</a:t>
            </a:r>
            <a:endParaRPr sz="1800" dirty="0"/>
          </a:p>
          <a:p>
            <a:pPr marL="342900" lvl="1" indent="-342900" algn="l" rtl="0">
              <a:spcBef>
                <a:spcPts val="360"/>
              </a:spcBef>
              <a:spcAft>
                <a:spcPts val="0"/>
              </a:spcAft>
              <a:buSzPts val="1800"/>
              <a:buChar char="–"/>
            </a:pPr>
            <a:r>
              <a:rPr lang="en-US" sz="1800" dirty="0"/>
              <a:t>(based on short integer/vector problems to generate random keys).</a:t>
            </a:r>
            <a:endParaRPr sz="1800" dirty="0"/>
          </a:p>
          <a:p>
            <a:pPr marL="0" lvl="0" indent="0" algn="l" rtl="0">
              <a:spcBef>
                <a:spcPts val="360"/>
              </a:spcBef>
              <a:spcAft>
                <a:spcPts val="0"/>
              </a:spcAft>
              <a:buNone/>
            </a:pPr>
            <a:r>
              <a:rPr lang="en-US" sz="1800" dirty="0">
                <a:latin typeface="Arial"/>
                <a:ea typeface="Arial"/>
                <a:cs typeface="Arial"/>
                <a:sym typeface="Arial"/>
              </a:rPr>
              <a:t>Rainbow is Multivariate-based</a:t>
            </a:r>
            <a:endParaRPr sz="1800" dirty="0">
              <a:latin typeface="Arial"/>
              <a:ea typeface="Arial"/>
              <a:cs typeface="Arial"/>
              <a:sym typeface="Arial"/>
            </a:endParaRPr>
          </a:p>
          <a:p>
            <a:pPr marL="342900" lvl="1" indent="-342900" algn="l" rtl="0">
              <a:spcBef>
                <a:spcPts val="360"/>
              </a:spcBef>
              <a:spcAft>
                <a:spcPts val="0"/>
              </a:spcAft>
              <a:buSzPts val="1800"/>
              <a:buChar char="–"/>
            </a:pPr>
            <a:r>
              <a:rPr lang="en-US" sz="1800" dirty="0"/>
              <a:t>(based on quadratic polynomials to generate random keys).</a:t>
            </a:r>
            <a:endParaRPr sz="1800" dirty="0"/>
          </a:p>
          <a:p>
            <a:pPr marL="914400" lvl="0" indent="0" algn="l" rtl="0">
              <a:spcBef>
                <a:spcPts val="360"/>
              </a:spcBef>
              <a:spcAft>
                <a:spcPts val="0"/>
              </a:spcAft>
              <a:buNone/>
            </a:pPr>
            <a:endParaRPr sz="1800" dirty="0"/>
          </a:p>
          <a:p>
            <a:pPr marL="0" lvl="0" indent="0" algn="l" rtl="0">
              <a:spcBef>
                <a:spcPts val="360"/>
              </a:spcBef>
              <a:spcAft>
                <a:spcPts val="0"/>
              </a:spcAft>
              <a:buNone/>
            </a:pPr>
            <a:r>
              <a:rPr lang="en-US" sz="2600" b="1" dirty="0">
                <a:latin typeface="Arial"/>
                <a:ea typeface="Arial"/>
                <a:cs typeface="Arial"/>
                <a:sym typeface="Arial"/>
              </a:rPr>
              <a:t>Issues:</a:t>
            </a:r>
            <a:endParaRPr sz="1800" b="1" dirty="0">
              <a:latin typeface="Arial"/>
              <a:ea typeface="Arial"/>
              <a:cs typeface="Arial"/>
              <a:sym typeface="Arial"/>
            </a:endParaRPr>
          </a:p>
          <a:p>
            <a:pPr marL="342900" lvl="0" algn="l" rtl="0">
              <a:spcBef>
                <a:spcPts val="360"/>
              </a:spcBef>
              <a:spcAft>
                <a:spcPts val="0"/>
              </a:spcAft>
              <a:buSzPts val="1800"/>
              <a:buFont typeface="+mj-lt"/>
              <a:buAutoNum type="arabicPeriod"/>
            </a:pPr>
            <a:r>
              <a:rPr lang="en-US" sz="1800" dirty="0">
                <a:latin typeface="Arial"/>
                <a:ea typeface="Arial"/>
                <a:cs typeface="Arial"/>
                <a:sym typeface="Arial"/>
              </a:rPr>
              <a:t>Different design backgrounds make it difficult to compare the schemes.</a:t>
            </a:r>
            <a:endParaRPr sz="1800" dirty="0">
              <a:latin typeface="Arial"/>
              <a:ea typeface="Arial"/>
              <a:cs typeface="Arial"/>
              <a:sym typeface="Arial"/>
            </a:endParaRPr>
          </a:p>
          <a:p>
            <a:pPr marL="1257300" lvl="0" indent="-342900" algn="l" rtl="0">
              <a:spcBef>
                <a:spcPts val="0"/>
              </a:spcBef>
              <a:spcAft>
                <a:spcPts val="0"/>
              </a:spcAft>
              <a:buSzPts val="1800"/>
              <a:buChar char="•"/>
            </a:pPr>
            <a:r>
              <a:rPr lang="en-US" sz="1800" b="1" dirty="0" err="1">
                <a:latin typeface="Arial"/>
                <a:ea typeface="Arial"/>
                <a:cs typeface="Arial"/>
                <a:sym typeface="Arial"/>
              </a:rPr>
              <a:t>Dilithium</a:t>
            </a:r>
            <a:r>
              <a:rPr lang="en-US" sz="1800" b="1" dirty="0">
                <a:latin typeface="Arial"/>
                <a:ea typeface="Arial"/>
                <a:cs typeface="Arial"/>
                <a:sym typeface="Arial"/>
              </a:rPr>
              <a:t> </a:t>
            </a:r>
            <a:r>
              <a:rPr lang="en-US" sz="1800" dirty="0">
                <a:latin typeface="Arial"/>
                <a:ea typeface="Arial"/>
                <a:cs typeface="Arial"/>
                <a:sym typeface="Arial"/>
              </a:rPr>
              <a:t>and </a:t>
            </a:r>
            <a:r>
              <a:rPr lang="en-US" sz="1800" b="1" dirty="0">
                <a:latin typeface="Arial"/>
                <a:ea typeface="Arial"/>
                <a:cs typeface="Arial"/>
                <a:sym typeface="Arial"/>
              </a:rPr>
              <a:t>Falcon</a:t>
            </a:r>
            <a:r>
              <a:rPr lang="en-US" sz="1800" dirty="0">
                <a:latin typeface="Arial"/>
                <a:ea typeface="Arial"/>
                <a:cs typeface="Arial"/>
                <a:sym typeface="Arial"/>
              </a:rPr>
              <a:t>’s</a:t>
            </a:r>
            <a:r>
              <a:rPr lang="en-US" sz="1800" b="1" dirty="0">
                <a:latin typeface="Arial"/>
                <a:ea typeface="Arial"/>
                <a:cs typeface="Arial"/>
                <a:sym typeface="Arial"/>
              </a:rPr>
              <a:t> </a:t>
            </a:r>
            <a:r>
              <a:rPr lang="en-US" sz="1800" dirty="0">
                <a:latin typeface="Arial"/>
                <a:ea typeface="Arial"/>
                <a:cs typeface="Arial"/>
                <a:sym typeface="Arial"/>
              </a:rPr>
              <a:t>security is in </a:t>
            </a:r>
            <a:r>
              <a:rPr lang="en-US" sz="1800" i="1" dirty="0">
                <a:latin typeface="Arial"/>
                <a:ea typeface="Arial"/>
                <a:cs typeface="Arial"/>
                <a:sym typeface="Arial"/>
              </a:rPr>
              <a:t>qubits</a:t>
            </a:r>
            <a:endParaRPr sz="1800" i="1" dirty="0">
              <a:latin typeface="Arial"/>
              <a:ea typeface="Arial"/>
              <a:cs typeface="Arial"/>
              <a:sym typeface="Arial"/>
            </a:endParaRPr>
          </a:p>
          <a:p>
            <a:pPr marL="1257300" lvl="0" indent="-342900" algn="l" rtl="0">
              <a:spcBef>
                <a:spcPts val="0"/>
              </a:spcBef>
              <a:spcAft>
                <a:spcPts val="0"/>
              </a:spcAft>
              <a:buSzPts val="1800"/>
              <a:buChar char="•"/>
            </a:pPr>
            <a:r>
              <a:rPr lang="en-US" sz="1800" b="1" dirty="0">
                <a:latin typeface="Arial"/>
                <a:ea typeface="Arial"/>
                <a:cs typeface="Arial"/>
                <a:sym typeface="Arial"/>
              </a:rPr>
              <a:t>Rainbow</a:t>
            </a:r>
            <a:r>
              <a:rPr lang="en-US" sz="1800" dirty="0">
                <a:latin typeface="Arial"/>
                <a:ea typeface="Arial"/>
                <a:cs typeface="Arial"/>
                <a:sym typeface="Arial"/>
              </a:rPr>
              <a:t>’s</a:t>
            </a:r>
            <a:r>
              <a:rPr lang="en-US" sz="1800" b="1" dirty="0">
                <a:latin typeface="Arial"/>
                <a:ea typeface="Arial"/>
                <a:cs typeface="Arial"/>
                <a:sym typeface="Arial"/>
              </a:rPr>
              <a:t> </a:t>
            </a:r>
            <a:r>
              <a:rPr lang="en-US" sz="1800" dirty="0">
                <a:latin typeface="Arial"/>
                <a:ea typeface="Arial"/>
                <a:cs typeface="Arial"/>
                <a:sym typeface="Arial"/>
              </a:rPr>
              <a:t>security is in </a:t>
            </a:r>
            <a:r>
              <a:rPr lang="en-US" sz="1800" i="1" dirty="0">
                <a:latin typeface="Arial"/>
                <a:ea typeface="Arial"/>
                <a:cs typeface="Arial"/>
                <a:sym typeface="Arial"/>
              </a:rPr>
              <a:t>quantum gates</a:t>
            </a:r>
            <a:endParaRPr sz="1800" dirty="0">
              <a:latin typeface="Arial"/>
              <a:ea typeface="Arial"/>
              <a:cs typeface="Arial"/>
              <a:sym typeface="Arial"/>
            </a:endParaRPr>
          </a:p>
          <a:p>
            <a:pPr marL="342900" lvl="0" algn="l" rtl="0">
              <a:spcBef>
                <a:spcPts val="0"/>
              </a:spcBef>
              <a:spcAft>
                <a:spcPts val="0"/>
              </a:spcAft>
              <a:buSzPts val="1800"/>
              <a:buFont typeface="+mj-lt"/>
              <a:buAutoNum type="arabicPeriod" startAt="2"/>
            </a:pPr>
            <a:r>
              <a:rPr lang="en-US" sz="1800" dirty="0">
                <a:latin typeface="Arial"/>
                <a:ea typeface="Arial"/>
                <a:cs typeface="Arial"/>
                <a:sym typeface="Arial"/>
              </a:rPr>
              <a:t>Performance / scalability issues when message sizes vary.</a:t>
            </a:r>
            <a:endParaRPr sz="1800" dirty="0">
              <a:latin typeface="Arial"/>
              <a:ea typeface="Arial"/>
              <a:cs typeface="Arial"/>
              <a:sym typeface="Arial"/>
            </a:endParaRPr>
          </a:p>
          <a:p>
            <a:pPr marL="457200" lvl="0" indent="0" algn="l" rtl="0">
              <a:spcBef>
                <a:spcPts val="360"/>
              </a:spcBef>
              <a:spcAft>
                <a:spcPts val="0"/>
              </a:spcAft>
              <a:buNone/>
            </a:pPr>
            <a:endParaRPr sz="1800" dirty="0">
              <a:latin typeface="Arial"/>
              <a:ea typeface="Arial"/>
              <a:cs typeface="Arial"/>
              <a:sym typeface="Arial"/>
            </a:endParaRPr>
          </a:p>
          <a:p>
            <a:pPr marL="0" lvl="0" indent="0" algn="l" rtl="0">
              <a:spcBef>
                <a:spcPts val="360"/>
              </a:spcBef>
              <a:spcAft>
                <a:spcPts val="0"/>
              </a:spcAft>
              <a:buNone/>
            </a:pPr>
            <a:r>
              <a:rPr lang="en-US" sz="2600" b="1" dirty="0">
                <a:latin typeface="Arial"/>
                <a:ea typeface="Arial"/>
                <a:cs typeface="Arial"/>
                <a:sym typeface="Arial"/>
              </a:rPr>
              <a:t>Our Approach:</a:t>
            </a:r>
            <a:endParaRPr sz="2600" b="1" dirty="0">
              <a:latin typeface="Arial"/>
              <a:ea typeface="Arial"/>
              <a:cs typeface="Arial"/>
              <a:sym typeface="Arial"/>
            </a:endParaRPr>
          </a:p>
          <a:p>
            <a:pPr marL="0" lvl="0" indent="0" algn="l" rtl="0">
              <a:spcBef>
                <a:spcPts val="360"/>
              </a:spcBef>
              <a:spcAft>
                <a:spcPts val="0"/>
              </a:spcAft>
              <a:buNone/>
            </a:pPr>
            <a:r>
              <a:rPr lang="en-US" sz="1800" b="1" dirty="0">
                <a:latin typeface="Arial"/>
                <a:ea typeface="Arial"/>
                <a:cs typeface="Arial"/>
                <a:sym typeface="Arial"/>
              </a:rPr>
              <a:t>Security Comparison</a:t>
            </a:r>
            <a:r>
              <a:rPr lang="en-US" sz="1800" dirty="0">
                <a:latin typeface="Arial"/>
                <a:ea typeface="Arial"/>
                <a:cs typeface="Arial"/>
                <a:sym typeface="Arial"/>
              </a:rPr>
              <a:t>: Visualize size-security trade-offs and the DW costs</a:t>
            </a:r>
            <a:endParaRPr sz="1800" dirty="0">
              <a:latin typeface="Arial"/>
              <a:ea typeface="Arial"/>
              <a:cs typeface="Arial"/>
              <a:sym typeface="Arial"/>
            </a:endParaRPr>
          </a:p>
          <a:p>
            <a:pPr marL="0" lvl="0" indent="0" algn="l" rtl="0">
              <a:spcBef>
                <a:spcPts val="360"/>
              </a:spcBef>
              <a:spcAft>
                <a:spcPts val="0"/>
              </a:spcAft>
              <a:buNone/>
            </a:pPr>
            <a:r>
              <a:rPr lang="en-US" sz="1800" b="1" dirty="0">
                <a:latin typeface="Arial"/>
                <a:ea typeface="Arial"/>
                <a:cs typeface="Arial"/>
                <a:sym typeface="Arial"/>
              </a:rPr>
              <a:t>Performance Analyses</a:t>
            </a:r>
            <a:r>
              <a:rPr lang="en-US" sz="1800" dirty="0">
                <a:latin typeface="Arial"/>
                <a:ea typeface="Arial"/>
                <a:cs typeface="Arial"/>
                <a:sym typeface="Arial"/>
              </a:rPr>
              <a:t>: Measure the time durations of each part of the algorithms</a:t>
            </a:r>
            <a:endParaRPr sz="1800" dirty="0">
              <a:latin typeface="Arial"/>
              <a:ea typeface="Arial"/>
              <a:cs typeface="Arial"/>
              <a:sym typeface="Arial"/>
            </a:endParaRPr>
          </a:p>
        </p:txBody>
      </p:sp>
      <p:sp>
        <p:nvSpPr>
          <p:cNvPr id="157" name="Google Shape;157;p17"/>
          <p:cNvSpPr/>
          <p:nvPr/>
        </p:nvSpPr>
        <p:spPr>
          <a:xfrm>
            <a:off x="6397625" y="3781491"/>
            <a:ext cx="126300" cy="571500"/>
          </a:xfrm>
          <a:prstGeom prst="rightBrace">
            <a:avLst>
              <a:gd name="adj1" fmla="val 50000"/>
              <a:gd name="adj2" fmla="val 50000"/>
            </a:avLst>
          </a:prstGeom>
          <a:no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7"/>
          <p:cNvSpPr txBox="1"/>
          <p:nvPr/>
        </p:nvSpPr>
        <p:spPr>
          <a:xfrm>
            <a:off x="6662400" y="3859745"/>
            <a:ext cx="2344500" cy="39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Arial Black"/>
                <a:ea typeface="Arial Black"/>
                <a:cs typeface="Arial Black"/>
                <a:sym typeface="Arial Black"/>
              </a:rPr>
              <a:t>Cannot be compared!</a:t>
            </a:r>
            <a:endParaRPr>
              <a:latin typeface="Arial Black"/>
              <a:ea typeface="Arial Black"/>
              <a:cs typeface="Arial Black"/>
              <a:sym typeface="Arial Black"/>
            </a:endParaRPr>
          </a:p>
        </p:txBody>
      </p:sp>
      <p:pic>
        <p:nvPicPr>
          <p:cNvPr id="4" name="Audio 3">
            <a:hlinkClick r:id="" action="ppaction://media"/>
            <a:extLst>
              <a:ext uri="{FF2B5EF4-FFF2-40B4-BE49-F238E27FC236}">
                <a16:creationId xmlns:a16="http://schemas.microsoft.com/office/drawing/2014/main" id="{5C35E0BE-1841-4C3B-97FD-3B54719C3D7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0660"/>
    </mc:Choice>
    <mc:Fallback>
      <p:transition spd="slow" advTm="306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18"/>
          <p:cNvSpPr txBox="1">
            <a:spLocks noGrp="1"/>
          </p:cNvSpPr>
          <p:nvPr>
            <p:ph type="title"/>
          </p:nvPr>
        </p:nvSpPr>
        <p:spPr>
          <a:xfrm>
            <a:off x="457200" y="274638"/>
            <a:ext cx="8229600" cy="11430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3400"/>
              <a:t>Our Contributions:</a:t>
            </a:r>
            <a:br>
              <a:rPr lang="en-US" sz="3400"/>
            </a:br>
            <a:r>
              <a:rPr lang="en-US" sz="3500"/>
              <a:t>Size-security trade-offs</a:t>
            </a:r>
            <a:endParaRPr sz="3400"/>
          </a:p>
        </p:txBody>
      </p:sp>
      <p:sp>
        <p:nvSpPr>
          <p:cNvPr id="164" name="Google Shape;164;p18"/>
          <p:cNvSpPr txBox="1">
            <a:spLocks noGrp="1"/>
          </p:cNvSpPr>
          <p:nvPr>
            <p:ph type="body" idx="1"/>
          </p:nvPr>
        </p:nvSpPr>
        <p:spPr>
          <a:xfrm>
            <a:off x="457200" y="1600200"/>
            <a:ext cx="8549700" cy="44196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r>
              <a:rPr lang="en-US" sz="2200"/>
              <a:t>X-axis: Number of bytes required to generate</a:t>
            </a:r>
            <a:endParaRPr sz="2200"/>
          </a:p>
          <a:p>
            <a:pPr marL="0" lvl="0" indent="0" algn="l" rtl="0">
              <a:spcBef>
                <a:spcPts val="360"/>
              </a:spcBef>
              <a:spcAft>
                <a:spcPts val="0"/>
              </a:spcAft>
              <a:buNone/>
            </a:pPr>
            <a:r>
              <a:rPr lang="en-US" sz="2200"/>
              <a:t>Y-axis: </a:t>
            </a:r>
            <a:r>
              <a:rPr lang="en-US" sz="2200" u="sng"/>
              <a:t>Classical bit cost</a:t>
            </a:r>
            <a:r>
              <a:rPr lang="en-US" sz="2200"/>
              <a:t> vs. </a:t>
            </a:r>
            <a:r>
              <a:rPr lang="en-US" sz="2200" u="sng"/>
              <a:t>Quantum bit (qubit) cost</a:t>
            </a:r>
            <a:endParaRPr sz="2200" u="sng"/>
          </a:p>
          <a:p>
            <a:pPr marL="457200" lvl="0" indent="-368300" algn="l" rtl="0">
              <a:spcBef>
                <a:spcPts val="360"/>
              </a:spcBef>
              <a:spcAft>
                <a:spcPts val="0"/>
              </a:spcAft>
              <a:buSzPts val="2200"/>
              <a:buChar char="•"/>
            </a:pPr>
            <a:r>
              <a:rPr lang="en-US" sz="2200"/>
              <a:t>(more bits = more security)</a:t>
            </a:r>
            <a:endParaRPr sz="2200"/>
          </a:p>
        </p:txBody>
      </p:sp>
      <p:pic>
        <p:nvPicPr>
          <p:cNvPr id="165" name="Google Shape;165;p18"/>
          <p:cNvPicPr preferRelativeResize="0"/>
          <p:nvPr/>
        </p:nvPicPr>
        <p:blipFill>
          <a:blip r:embed="rId5">
            <a:alphaModFix/>
          </a:blip>
          <a:stretch>
            <a:fillRect/>
          </a:stretch>
        </p:blipFill>
        <p:spPr>
          <a:xfrm>
            <a:off x="137181" y="3429000"/>
            <a:ext cx="8869637" cy="2684850"/>
          </a:xfrm>
          <a:prstGeom prst="rect">
            <a:avLst/>
          </a:prstGeom>
          <a:noFill/>
          <a:ln>
            <a:noFill/>
          </a:ln>
        </p:spPr>
      </p:pic>
      <p:pic>
        <p:nvPicPr>
          <p:cNvPr id="8" name="Audio 7">
            <a:hlinkClick r:id="" action="ppaction://media"/>
            <a:extLst>
              <a:ext uri="{FF2B5EF4-FFF2-40B4-BE49-F238E27FC236}">
                <a16:creationId xmlns:a16="http://schemas.microsoft.com/office/drawing/2014/main" id="{83F1D447-190F-4F34-AD62-6E8E20278AD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2978"/>
    </mc:Choice>
    <mc:Fallback>
      <p:transition spd="slow" advTm="2297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19"/>
          <p:cNvSpPr txBox="1">
            <a:spLocks noGrp="1"/>
          </p:cNvSpPr>
          <p:nvPr>
            <p:ph type="title"/>
          </p:nvPr>
        </p:nvSpPr>
        <p:spPr>
          <a:xfrm>
            <a:off x="457200" y="274638"/>
            <a:ext cx="8229600" cy="11430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3400"/>
              <a:t>Our Contributions:</a:t>
            </a:r>
            <a:br>
              <a:rPr lang="en-US" sz="3400"/>
            </a:br>
            <a:r>
              <a:rPr lang="en-US" sz="3500"/>
              <a:t>Size-security trade-offs</a:t>
            </a:r>
            <a:endParaRPr sz="3400"/>
          </a:p>
        </p:txBody>
      </p:sp>
      <p:sp>
        <p:nvSpPr>
          <p:cNvPr id="171" name="Google Shape;171;p19"/>
          <p:cNvSpPr txBox="1">
            <a:spLocks noGrp="1"/>
          </p:cNvSpPr>
          <p:nvPr>
            <p:ph type="body" idx="1"/>
          </p:nvPr>
        </p:nvSpPr>
        <p:spPr>
          <a:xfrm>
            <a:off x="457200" y="1600201"/>
            <a:ext cx="8229600" cy="44196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Clr>
                <a:schemeClr val="dk1"/>
              </a:buClr>
              <a:buSzPts val="1100"/>
              <a:buFont typeface="Arial"/>
              <a:buNone/>
            </a:pPr>
            <a:r>
              <a:rPr lang="en-US" sz="2200"/>
              <a:t>X-axis: Number of bytes required to generate</a:t>
            </a:r>
            <a:endParaRPr sz="2200"/>
          </a:p>
          <a:p>
            <a:pPr marL="0" lvl="0" indent="0" algn="l" rtl="0">
              <a:spcBef>
                <a:spcPts val="360"/>
              </a:spcBef>
              <a:spcAft>
                <a:spcPts val="0"/>
              </a:spcAft>
              <a:buClr>
                <a:schemeClr val="dk1"/>
              </a:buClr>
              <a:buSzPts val="1100"/>
              <a:buFont typeface="Arial"/>
              <a:buNone/>
            </a:pPr>
            <a:r>
              <a:rPr lang="en-US" sz="2200"/>
              <a:t>Y-axis: </a:t>
            </a:r>
            <a:r>
              <a:rPr lang="en-US" sz="2200" u="sng"/>
              <a:t>Classical gate cost</a:t>
            </a:r>
            <a:r>
              <a:rPr lang="en-US" sz="2200"/>
              <a:t> vs. </a:t>
            </a:r>
            <a:r>
              <a:rPr lang="en-US" sz="2200" u="sng"/>
              <a:t>Quantum gate cost</a:t>
            </a:r>
            <a:endParaRPr sz="2200" u="sng"/>
          </a:p>
          <a:p>
            <a:pPr marL="457200" lvl="0" indent="-368300" algn="l" rtl="0">
              <a:spcBef>
                <a:spcPts val="360"/>
              </a:spcBef>
              <a:spcAft>
                <a:spcPts val="0"/>
              </a:spcAft>
              <a:buSzPts val="2200"/>
              <a:buChar char="•"/>
            </a:pPr>
            <a:r>
              <a:rPr lang="en-US" sz="2200"/>
              <a:t>(more gates = more security)</a:t>
            </a:r>
            <a:endParaRPr sz="2200"/>
          </a:p>
          <a:p>
            <a:pPr marL="0" lvl="0" indent="0" algn="l" rtl="0">
              <a:spcBef>
                <a:spcPts val="360"/>
              </a:spcBef>
              <a:spcAft>
                <a:spcPts val="0"/>
              </a:spcAft>
              <a:buNone/>
            </a:pPr>
            <a:endParaRPr sz="2200"/>
          </a:p>
        </p:txBody>
      </p:sp>
      <p:pic>
        <p:nvPicPr>
          <p:cNvPr id="172" name="Google Shape;172;p19"/>
          <p:cNvPicPr preferRelativeResize="0"/>
          <p:nvPr/>
        </p:nvPicPr>
        <p:blipFill>
          <a:blip r:embed="rId5">
            <a:alphaModFix/>
          </a:blip>
          <a:stretch>
            <a:fillRect/>
          </a:stretch>
        </p:blipFill>
        <p:spPr>
          <a:xfrm>
            <a:off x="288575" y="3521900"/>
            <a:ext cx="8566850" cy="2116900"/>
          </a:xfrm>
          <a:prstGeom prst="rect">
            <a:avLst/>
          </a:prstGeom>
          <a:noFill/>
          <a:ln>
            <a:noFill/>
          </a:ln>
        </p:spPr>
      </p:pic>
      <p:pic>
        <p:nvPicPr>
          <p:cNvPr id="10" name="Audio 9">
            <a:hlinkClick r:id="" action="ppaction://media"/>
            <a:extLst>
              <a:ext uri="{FF2B5EF4-FFF2-40B4-BE49-F238E27FC236}">
                <a16:creationId xmlns:a16="http://schemas.microsoft.com/office/drawing/2014/main" id="{82B7FA42-B3F6-4477-BE06-9CD081752311}"/>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4112"/>
    </mc:Choice>
    <mc:Fallback>
      <p:transition spd="slow" advTm="2411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20"/>
          <p:cNvSpPr txBox="1">
            <a:spLocks noGrp="1"/>
          </p:cNvSpPr>
          <p:nvPr>
            <p:ph type="title"/>
          </p:nvPr>
        </p:nvSpPr>
        <p:spPr>
          <a:xfrm>
            <a:off x="457200" y="274638"/>
            <a:ext cx="8229600" cy="11430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3400"/>
              <a:t>Our Contributions:</a:t>
            </a:r>
            <a:br>
              <a:rPr lang="en-US" sz="3400"/>
            </a:br>
            <a:r>
              <a:rPr lang="en-US" sz="3500"/>
              <a:t>DW costs</a:t>
            </a:r>
            <a:endParaRPr sz="3400"/>
          </a:p>
        </p:txBody>
      </p:sp>
      <p:sp>
        <p:nvSpPr>
          <p:cNvPr id="178" name="Google Shape;178;p20"/>
          <p:cNvSpPr txBox="1">
            <a:spLocks noGrp="1"/>
          </p:cNvSpPr>
          <p:nvPr>
            <p:ph type="body" idx="1"/>
          </p:nvPr>
        </p:nvSpPr>
        <p:spPr>
          <a:xfrm>
            <a:off x="457200" y="1600201"/>
            <a:ext cx="8229600" cy="4419600"/>
          </a:xfrm>
          <a:prstGeom prst="rect">
            <a:avLst/>
          </a:prstGeom>
        </p:spPr>
        <p:txBody>
          <a:bodyPr spcFirstLastPara="1" wrap="square" lIns="91425" tIns="45700" rIns="91425" bIns="45700" anchor="t" anchorCtr="0">
            <a:noAutofit/>
          </a:bodyPr>
          <a:lstStyle/>
          <a:p>
            <a:pPr marL="457200" lvl="0" indent="-368300" algn="l" rtl="0">
              <a:spcBef>
                <a:spcPts val="360"/>
              </a:spcBef>
              <a:spcAft>
                <a:spcPts val="0"/>
              </a:spcAft>
              <a:buSzPts val="2200"/>
              <a:buChar char="•"/>
            </a:pPr>
            <a:r>
              <a:rPr lang="en-US" sz="2200"/>
              <a:t>Used in:</a:t>
            </a:r>
            <a:endParaRPr sz="2200"/>
          </a:p>
          <a:p>
            <a:pPr marL="914400" lvl="1" indent="-368300" algn="l" rtl="0">
              <a:spcBef>
                <a:spcPts val="0"/>
              </a:spcBef>
              <a:spcAft>
                <a:spcPts val="0"/>
              </a:spcAft>
              <a:buSzPts val="2200"/>
              <a:buChar char="–"/>
            </a:pPr>
            <a:r>
              <a:rPr lang="en-US" sz="2200"/>
              <a:t>Universal Quantum Gate Model</a:t>
            </a:r>
            <a:endParaRPr sz="2200"/>
          </a:p>
          <a:p>
            <a:pPr marL="914400" lvl="1" indent="-368300" algn="l" rtl="0">
              <a:spcBef>
                <a:spcPts val="0"/>
              </a:spcBef>
              <a:spcAft>
                <a:spcPts val="0"/>
              </a:spcAft>
              <a:buSzPts val="2200"/>
              <a:buChar char="–"/>
            </a:pPr>
            <a:r>
              <a:rPr lang="en-US" sz="2200"/>
              <a:t>Quantum Annealing Model</a:t>
            </a:r>
            <a:endParaRPr sz="2200"/>
          </a:p>
          <a:p>
            <a:pPr marL="0" lvl="0" indent="0" algn="l" rtl="0">
              <a:spcBef>
                <a:spcPts val="360"/>
              </a:spcBef>
              <a:spcAft>
                <a:spcPts val="0"/>
              </a:spcAft>
              <a:buNone/>
            </a:pPr>
            <a:endParaRPr sz="2200"/>
          </a:p>
          <a:p>
            <a:pPr marL="0" lvl="0" indent="0" algn="l" rtl="0">
              <a:spcBef>
                <a:spcPts val="360"/>
              </a:spcBef>
              <a:spcAft>
                <a:spcPts val="0"/>
              </a:spcAft>
              <a:buNone/>
            </a:pPr>
            <a:endParaRPr sz="2200"/>
          </a:p>
        </p:txBody>
      </p:sp>
      <p:pic>
        <p:nvPicPr>
          <p:cNvPr id="179" name="Google Shape;179;p20"/>
          <p:cNvPicPr preferRelativeResize="0"/>
          <p:nvPr/>
        </p:nvPicPr>
        <p:blipFill>
          <a:blip r:embed="rId5">
            <a:alphaModFix/>
          </a:blip>
          <a:stretch>
            <a:fillRect/>
          </a:stretch>
        </p:blipFill>
        <p:spPr>
          <a:xfrm>
            <a:off x="933850" y="2810050"/>
            <a:ext cx="7276300" cy="3280650"/>
          </a:xfrm>
          <a:prstGeom prst="rect">
            <a:avLst/>
          </a:prstGeom>
          <a:noFill/>
          <a:ln>
            <a:noFill/>
          </a:ln>
        </p:spPr>
      </p:pic>
      <p:pic>
        <p:nvPicPr>
          <p:cNvPr id="5" name="Audio 4">
            <a:hlinkClick r:id="" action="ppaction://media"/>
            <a:extLst>
              <a:ext uri="{FF2B5EF4-FFF2-40B4-BE49-F238E27FC236}">
                <a16:creationId xmlns:a16="http://schemas.microsoft.com/office/drawing/2014/main" id="{2647F78C-4723-4245-A0E2-769A8183EC4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0499"/>
    </mc:Choice>
    <mc:Fallback>
      <p:transition spd="slow" advTm="3049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pic>
        <p:nvPicPr>
          <p:cNvPr id="184" name="Google Shape;184;p21"/>
          <p:cNvPicPr preferRelativeResize="0"/>
          <p:nvPr/>
        </p:nvPicPr>
        <p:blipFill>
          <a:blip r:embed="rId5">
            <a:alphaModFix/>
          </a:blip>
          <a:stretch>
            <a:fillRect/>
          </a:stretch>
        </p:blipFill>
        <p:spPr>
          <a:xfrm>
            <a:off x="924125" y="2018625"/>
            <a:ext cx="7295749" cy="3294150"/>
          </a:xfrm>
          <a:prstGeom prst="rect">
            <a:avLst/>
          </a:prstGeom>
          <a:noFill/>
          <a:ln>
            <a:noFill/>
          </a:ln>
        </p:spPr>
      </p:pic>
      <p:sp>
        <p:nvSpPr>
          <p:cNvPr id="185" name="Google Shape;185;p21"/>
          <p:cNvSpPr txBox="1">
            <a:spLocks noGrp="1"/>
          </p:cNvSpPr>
          <p:nvPr>
            <p:ph type="title"/>
          </p:nvPr>
        </p:nvSpPr>
        <p:spPr>
          <a:xfrm>
            <a:off x="457200" y="274638"/>
            <a:ext cx="8229600" cy="11430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3400"/>
              <a:t>Our Contributions:</a:t>
            </a:r>
            <a:br>
              <a:rPr lang="en-US" sz="3400"/>
            </a:br>
            <a:r>
              <a:rPr lang="en-US" sz="3500"/>
              <a:t>Performance Analysis</a:t>
            </a:r>
            <a:endParaRPr sz="3400"/>
          </a:p>
        </p:txBody>
      </p:sp>
      <p:sp>
        <p:nvSpPr>
          <p:cNvPr id="186" name="Google Shape;186;p21"/>
          <p:cNvSpPr txBox="1">
            <a:spLocks noGrp="1"/>
          </p:cNvSpPr>
          <p:nvPr>
            <p:ph type="body" idx="1"/>
          </p:nvPr>
        </p:nvSpPr>
        <p:spPr>
          <a:xfrm>
            <a:off x="457200" y="1600201"/>
            <a:ext cx="8229600" cy="4419600"/>
          </a:xfrm>
          <a:prstGeom prst="rect">
            <a:avLst/>
          </a:prstGeom>
        </p:spPr>
        <p:txBody>
          <a:bodyPr spcFirstLastPara="1" wrap="square" lIns="91425" tIns="45700" rIns="91425" bIns="45700" anchor="t" anchorCtr="0">
            <a:noAutofit/>
          </a:bodyPr>
          <a:lstStyle/>
          <a:p>
            <a:pPr marL="457200" lvl="0" indent="-361950" algn="l" rtl="0">
              <a:spcBef>
                <a:spcPts val="360"/>
              </a:spcBef>
              <a:spcAft>
                <a:spcPts val="0"/>
              </a:spcAft>
              <a:buSzPts val="2100"/>
              <a:buChar char="•"/>
            </a:pPr>
            <a:r>
              <a:rPr lang="en-US" sz="2100"/>
              <a:t>Measured the time it takes each to sign and verify</a:t>
            </a:r>
            <a:br>
              <a:rPr lang="en-US" sz="2100"/>
            </a:br>
            <a:endParaRPr sz="2100"/>
          </a:p>
          <a:p>
            <a:pPr marL="0" lvl="0" indent="0" algn="l" rtl="0">
              <a:spcBef>
                <a:spcPts val="360"/>
              </a:spcBef>
              <a:spcAft>
                <a:spcPts val="0"/>
              </a:spcAft>
              <a:buNone/>
            </a:pPr>
            <a:endParaRPr sz="2100"/>
          </a:p>
          <a:p>
            <a:pPr marL="0" lvl="0" indent="0" algn="l" rtl="0">
              <a:spcBef>
                <a:spcPts val="360"/>
              </a:spcBef>
              <a:spcAft>
                <a:spcPts val="0"/>
              </a:spcAft>
              <a:buNone/>
            </a:pPr>
            <a:endParaRPr sz="2100"/>
          </a:p>
          <a:p>
            <a:pPr marL="0" lvl="0" indent="0" algn="l" rtl="0">
              <a:spcBef>
                <a:spcPts val="360"/>
              </a:spcBef>
              <a:spcAft>
                <a:spcPts val="0"/>
              </a:spcAft>
              <a:buNone/>
            </a:pPr>
            <a:endParaRPr sz="2100"/>
          </a:p>
          <a:p>
            <a:pPr marL="0" lvl="0" indent="0" algn="l" rtl="0">
              <a:spcBef>
                <a:spcPts val="360"/>
              </a:spcBef>
              <a:spcAft>
                <a:spcPts val="0"/>
              </a:spcAft>
              <a:buNone/>
            </a:pPr>
            <a:endParaRPr sz="2100"/>
          </a:p>
          <a:p>
            <a:pPr marL="0" lvl="0" indent="0" algn="l" rtl="0">
              <a:spcBef>
                <a:spcPts val="360"/>
              </a:spcBef>
              <a:spcAft>
                <a:spcPts val="0"/>
              </a:spcAft>
              <a:buNone/>
            </a:pPr>
            <a:endParaRPr sz="2100"/>
          </a:p>
          <a:p>
            <a:pPr marL="0" lvl="0" indent="0" algn="l" rtl="0">
              <a:spcBef>
                <a:spcPts val="360"/>
              </a:spcBef>
              <a:spcAft>
                <a:spcPts val="0"/>
              </a:spcAft>
              <a:buNone/>
            </a:pPr>
            <a:endParaRPr sz="2100"/>
          </a:p>
          <a:p>
            <a:pPr marL="0" lvl="0" indent="0" algn="l" rtl="0">
              <a:spcBef>
                <a:spcPts val="360"/>
              </a:spcBef>
              <a:spcAft>
                <a:spcPts val="0"/>
              </a:spcAft>
              <a:buNone/>
            </a:pPr>
            <a:endParaRPr sz="2100"/>
          </a:p>
          <a:p>
            <a:pPr marL="0" lvl="0" indent="0" algn="l" rtl="0">
              <a:spcBef>
                <a:spcPts val="360"/>
              </a:spcBef>
              <a:spcAft>
                <a:spcPts val="0"/>
              </a:spcAft>
              <a:buNone/>
            </a:pPr>
            <a:endParaRPr sz="2100"/>
          </a:p>
          <a:p>
            <a:pPr marL="457200" lvl="0" indent="-361950" algn="l" rtl="0">
              <a:spcBef>
                <a:spcPts val="360"/>
              </a:spcBef>
              <a:spcAft>
                <a:spcPts val="0"/>
              </a:spcAft>
              <a:buSzPts val="2100"/>
              <a:buChar char="•"/>
            </a:pPr>
            <a:r>
              <a:rPr lang="en-US" sz="2100"/>
              <a:t>Use </a:t>
            </a:r>
            <a:r>
              <a:rPr lang="en-US" sz="2100" u="sng"/>
              <a:t>Rainbow</a:t>
            </a:r>
            <a:r>
              <a:rPr lang="en-US" sz="2100"/>
              <a:t> if the message length is greater than 387,578 bytes, otherwise use </a:t>
            </a:r>
            <a:r>
              <a:rPr lang="en-US" sz="2100" u="sng"/>
              <a:t>Dilithium</a:t>
            </a:r>
            <a:r>
              <a:rPr lang="en-US" sz="2100"/>
              <a:t>.</a:t>
            </a:r>
            <a:endParaRPr sz="2100"/>
          </a:p>
        </p:txBody>
      </p:sp>
      <p:pic>
        <p:nvPicPr>
          <p:cNvPr id="17" name="Audio 16">
            <a:hlinkClick r:id="" action="ppaction://media"/>
            <a:extLst>
              <a:ext uri="{FF2B5EF4-FFF2-40B4-BE49-F238E27FC236}">
                <a16:creationId xmlns:a16="http://schemas.microsoft.com/office/drawing/2014/main" id="{A48BB233-6333-488E-AD9D-FDE8607F4C4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50815"/>
    </mc:Choice>
    <mc:Fallback>
      <p:transition spd="slow" advTm="5081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7"/>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4" name="Google Shape;194;p22"/>
          <p:cNvSpPr txBox="1">
            <a:spLocks noGrp="1"/>
          </p:cNvSpPr>
          <p:nvPr>
            <p:ph type="body" idx="1"/>
          </p:nvPr>
        </p:nvSpPr>
        <p:spPr>
          <a:xfrm>
            <a:off x="457200" y="1295400"/>
            <a:ext cx="8229600" cy="48330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r>
              <a:rPr lang="en-US" dirty="0"/>
              <a:t>Implement the signature schemes into</a:t>
            </a:r>
            <a:endParaRPr dirty="0"/>
          </a:p>
          <a:p>
            <a:pPr marL="0" lvl="0" indent="0" algn="l" rtl="0">
              <a:spcBef>
                <a:spcPts val="360"/>
              </a:spcBef>
              <a:spcAft>
                <a:spcPts val="0"/>
              </a:spcAft>
              <a:buNone/>
            </a:pPr>
            <a:endParaRPr dirty="0"/>
          </a:p>
          <a:p>
            <a:pPr marL="0" lvl="0" indent="0" algn="l" rtl="0">
              <a:spcBef>
                <a:spcPts val="360"/>
              </a:spcBef>
              <a:spcAft>
                <a:spcPts val="0"/>
              </a:spcAft>
              <a:buNone/>
            </a:pPr>
            <a:endParaRPr dirty="0"/>
          </a:p>
          <a:p>
            <a:pPr marL="0" lvl="0" indent="0" algn="l" rtl="0">
              <a:spcBef>
                <a:spcPts val="360"/>
              </a:spcBef>
              <a:spcAft>
                <a:spcPts val="0"/>
              </a:spcAft>
              <a:buNone/>
            </a:pPr>
            <a:endParaRPr dirty="0"/>
          </a:p>
          <a:p>
            <a:pPr marL="0" lvl="0" indent="0" algn="l" rtl="0">
              <a:spcBef>
                <a:spcPts val="360"/>
              </a:spcBef>
              <a:spcAft>
                <a:spcPts val="0"/>
              </a:spcAft>
              <a:buNone/>
            </a:pPr>
            <a:endParaRPr dirty="0"/>
          </a:p>
          <a:p>
            <a:pPr marL="0" lvl="0" indent="0" algn="l" rtl="0">
              <a:spcBef>
                <a:spcPts val="360"/>
              </a:spcBef>
              <a:spcAft>
                <a:spcPts val="0"/>
              </a:spcAft>
              <a:buNone/>
            </a:pPr>
            <a:endParaRPr dirty="0"/>
          </a:p>
          <a:p>
            <a:pPr marL="0" lvl="0" indent="0" algn="l" rtl="0">
              <a:spcBef>
                <a:spcPts val="360"/>
              </a:spcBef>
              <a:spcAft>
                <a:spcPts val="0"/>
              </a:spcAft>
              <a:buNone/>
            </a:pPr>
            <a:endParaRPr dirty="0"/>
          </a:p>
          <a:p>
            <a:pPr marL="0" lvl="0" indent="0" algn="l" rtl="0">
              <a:spcBef>
                <a:spcPts val="360"/>
              </a:spcBef>
              <a:spcAft>
                <a:spcPts val="0"/>
              </a:spcAft>
              <a:buNone/>
            </a:pPr>
            <a:endParaRPr dirty="0"/>
          </a:p>
        </p:txBody>
      </p:sp>
      <p:sp>
        <p:nvSpPr>
          <p:cNvPr id="196" name="Google Shape;196;p22"/>
          <p:cNvSpPr txBox="1">
            <a:spLocks noGrp="1"/>
          </p:cNvSpPr>
          <p:nvPr>
            <p:ph type="title"/>
          </p:nvPr>
        </p:nvSpPr>
        <p:spPr>
          <a:xfrm>
            <a:off x="457200" y="274638"/>
            <a:ext cx="8229600" cy="11430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Our Future Research</a:t>
            </a:r>
            <a:endParaRPr/>
          </a:p>
        </p:txBody>
      </p:sp>
      <p:grpSp>
        <p:nvGrpSpPr>
          <p:cNvPr id="2" name="Group 1">
            <a:extLst>
              <a:ext uri="{FF2B5EF4-FFF2-40B4-BE49-F238E27FC236}">
                <a16:creationId xmlns:a16="http://schemas.microsoft.com/office/drawing/2014/main" id="{C1A4F547-7A32-4BE5-ACD5-86DA6E6948B7}"/>
              </a:ext>
            </a:extLst>
          </p:cNvPr>
          <p:cNvGrpSpPr/>
          <p:nvPr/>
        </p:nvGrpSpPr>
        <p:grpSpPr>
          <a:xfrm>
            <a:off x="400350" y="2739425"/>
            <a:ext cx="8318075" cy="2597400"/>
            <a:chOff x="400350" y="1875825"/>
            <a:chExt cx="8318075" cy="2597400"/>
          </a:xfrm>
        </p:grpSpPr>
        <p:pic>
          <p:nvPicPr>
            <p:cNvPr id="191" name="Google Shape;191;p22"/>
            <p:cNvPicPr preferRelativeResize="0"/>
            <p:nvPr/>
          </p:nvPicPr>
          <p:blipFill>
            <a:blip r:embed="rId5">
              <a:alphaModFix/>
            </a:blip>
            <a:stretch>
              <a:fillRect/>
            </a:stretch>
          </p:blipFill>
          <p:spPr>
            <a:xfrm>
              <a:off x="4413700" y="2607625"/>
              <a:ext cx="4181525" cy="880750"/>
            </a:xfrm>
            <a:prstGeom prst="rect">
              <a:avLst/>
            </a:prstGeom>
            <a:noFill/>
            <a:ln>
              <a:noFill/>
            </a:ln>
          </p:spPr>
        </p:pic>
        <p:pic>
          <p:nvPicPr>
            <p:cNvPr id="192" name="Google Shape;192;p22"/>
            <p:cNvPicPr preferRelativeResize="0"/>
            <p:nvPr/>
          </p:nvPicPr>
          <p:blipFill>
            <a:blip r:embed="rId6">
              <a:alphaModFix/>
            </a:blip>
            <a:stretch>
              <a:fillRect/>
            </a:stretch>
          </p:blipFill>
          <p:spPr>
            <a:xfrm>
              <a:off x="459675" y="2079019"/>
              <a:ext cx="2566050" cy="2242750"/>
            </a:xfrm>
            <a:prstGeom prst="rect">
              <a:avLst/>
            </a:prstGeom>
            <a:noFill/>
            <a:ln>
              <a:noFill/>
            </a:ln>
          </p:spPr>
        </p:pic>
        <p:sp>
          <p:nvSpPr>
            <p:cNvPr id="193" name="Google Shape;193;p22"/>
            <p:cNvSpPr/>
            <p:nvPr/>
          </p:nvSpPr>
          <p:spPr>
            <a:xfrm>
              <a:off x="400350" y="1875825"/>
              <a:ext cx="2684700" cy="2597400"/>
            </a:xfrm>
            <a:prstGeom prst="roundRect">
              <a:avLst>
                <a:gd name="adj" fmla="val 11718"/>
              </a:avLst>
            </a:prstGeom>
            <a:noFill/>
            <a:ln w="38100" cap="flat" cmpd="sng">
              <a:solidFill>
                <a:srgbClr val="0000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22"/>
            <p:cNvSpPr/>
            <p:nvPr/>
          </p:nvSpPr>
          <p:spPr>
            <a:xfrm>
              <a:off x="4334525" y="1875825"/>
              <a:ext cx="4383900" cy="2597400"/>
            </a:xfrm>
            <a:prstGeom prst="roundRect">
              <a:avLst>
                <a:gd name="adj" fmla="val 11718"/>
              </a:avLst>
            </a:prstGeom>
            <a:noFill/>
            <a:ln w="38100" cap="flat" cmpd="sng">
              <a:solidFill>
                <a:srgbClr val="0000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22"/>
            <p:cNvSpPr txBox="1"/>
            <p:nvPr/>
          </p:nvSpPr>
          <p:spPr>
            <a:xfrm>
              <a:off x="3164213" y="2702675"/>
              <a:ext cx="1170300" cy="785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500">
                  <a:latin typeface="Arial Black"/>
                  <a:ea typeface="Arial Black"/>
                  <a:cs typeface="Arial Black"/>
                  <a:sym typeface="Arial Black"/>
                </a:rPr>
                <a:t>and</a:t>
              </a:r>
              <a:endParaRPr sz="3500">
                <a:latin typeface="Arial Black"/>
                <a:ea typeface="Arial Black"/>
                <a:cs typeface="Arial Black"/>
                <a:sym typeface="Arial Black"/>
              </a:endParaRPr>
            </a:p>
          </p:txBody>
        </p:sp>
      </p:grpSp>
      <p:pic>
        <p:nvPicPr>
          <p:cNvPr id="29" name="Audio 28">
            <a:hlinkClick r:id="" action="ppaction://media"/>
            <a:extLst>
              <a:ext uri="{FF2B5EF4-FFF2-40B4-BE49-F238E27FC236}">
                <a16:creationId xmlns:a16="http://schemas.microsoft.com/office/drawing/2014/main" id="{A1BF74CD-DEC5-4F77-A795-1A511CC855D9}"/>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8857"/>
    </mc:Choice>
    <mc:Fallback>
      <p:transition spd="slow" advTm="3885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9"/>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39.5|1.2"/>
</p:tagLst>
</file>

<file path=ppt/tags/tag2.xml><?xml version="1.0" encoding="utf-8"?>
<p:tagLst xmlns:a="http://schemas.openxmlformats.org/drawingml/2006/main" xmlns:r="http://schemas.openxmlformats.org/officeDocument/2006/relationships" xmlns:p="http://schemas.openxmlformats.org/presentationml/2006/main">
  <p:tag name="TIMING" val="|11.8"/>
</p:tagLst>
</file>

<file path=ppt/theme/theme1.xml><?xml version="1.0" encoding="utf-8"?>
<a:theme xmlns:a="http://schemas.openxmlformats.org/drawingml/2006/main" name="UCCS Powerpoint template New 11-2010">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379</TotalTime>
  <Words>1592</Words>
  <Application>Microsoft Office PowerPoint</Application>
  <PresentationFormat>On-screen Show (4:3)</PresentationFormat>
  <Paragraphs>128</Paragraphs>
  <Slides>11</Slides>
  <Notes>11</Notes>
  <HiddenSlides>0</HiddenSlides>
  <MMClips>11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Arial Black</vt:lpstr>
      <vt:lpstr>Arial</vt:lpstr>
      <vt:lpstr>-apple-system</vt:lpstr>
      <vt:lpstr>UCCS Powerpoint template New 11-2010</vt:lpstr>
      <vt:lpstr>Security Comparisons and Performance Analyses of Post-Quantum Signature Algorithms</vt:lpstr>
      <vt:lpstr>Digital Signature Algorithms</vt:lpstr>
      <vt:lpstr>Post-Quantum Cryptography</vt:lpstr>
      <vt:lpstr>Our Problem Statement</vt:lpstr>
      <vt:lpstr>Our Contributions: Size-security trade-offs</vt:lpstr>
      <vt:lpstr>Our Contributions: Size-security trade-offs</vt:lpstr>
      <vt:lpstr>Our Contributions: DW costs</vt:lpstr>
      <vt:lpstr>Our Contributions: Performance Analysis</vt:lpstr>
      <vt:lpstr>Our Future Research</vt:lpstr>
      <vt:lpstr>Demo and Contact Information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Security Comparisons and Performance Analyses of Post-Quantum Signature Algorithms</dc:title>
  <dc:creator>Simeon Wuthier</dc:creator>
  <cp:lastModifiedBy>Simeon Wuthier</cp:lastModifiedBy>
  <cp:revision>48</cp:revision>
  <dcterms:modified xsi:type="dcterms:W3CDTF">2020-11-15T06:03:10Z</dcterms:modified>
</cp:coreProperties>
</file>